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elleza" panose="020B0604020202020204" charset="0"/>
      <p:regular r:id="rId25"/>
    </p:embeddedFont>
    <p:embeddedFont>
      <p:font typeface="Canva Sans 1" panose="020B0604020202020204" charset="0"/>
      <p:regular r:id="rId26"/>
    </p:embeddedFont>
    <p:embeddedFont>
      <p:font typeface="Canva Sans 1 Bold" panose="020B0604020202020204" charset="0"/>
      <p:regular r:id="rId27"/>
    </p:embeddedFont>
    <p:embeddedFont>
      <p:font typeface="Codec Pro Bold" panose="020B0604020202020204" charset="0"/>
      <p:regular r:id="rId28"/>
    </p:embeddedFont>
    <p:embeddedFont>
      <p:font typeface="Codec Pro ExtraBold" panose="020B0604020202020204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DM Sans Bold" charset="0"/>
      <p:regular r:id="rId34"/>
    </p:embeddedFont>
    <p:embeddedFont>
      <p:font typeface="ITC Bauhaus Bold" panose="020B0604020202020204" charset="0"/>
      <p:regular r:id="rId35"/>
    </p:embeddedFont>
    <p:embeddedFont>
      <p:font typeface="ITC Bauhaus Medium" panose="020B0604020202020204" charset="0"/>
      <p:regular r:id="rId36"/>
    </p:embeddedFont>
    <p:embeddedFont>
      <p:font typeface="Montserrat Bold" panose="020B0604020202020204" charset="0"/>
      <p:regular r:id="rId37"/>
    </p:embeddedFont>
    <p:embeddedFont>
      <p:font typeface="Open Sauce" panose="020B0604020202020204" charset="0"/>
      <p:regular r:id="rId38"/>
    </p:embeddedFont>
    <p:embeddedFont>
      <p:font typeface="The Youngest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40"/>
    <a:srgbClr val="2B4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16.sv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7512939" cy="8229600"/>
          </a:xfrm>
          <a:custGeom>
            <a:avLst/>
            <a:gdLst/>
            <a:ahLst/>
            <a:cxnLst/>
            <a:rect l="l" t="t" r="r" b="b"/>
            <a:pathLst>
              <a:path w="7512939" h="8229600">
                <a:moveTo>
                  <a:pt x="0" y="0"/>
                </a:moveTo>
                <a:lnTo>
                  <a:pt x="7512939" y="0"/>
                </a:lnTo>
                <a:lnTo>
                  <a:pt x="75129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46330" y="933450"/>
            <a:ext cx="9012970" cy="703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9800" dirty="0">
                <a:solidFill>
                  <a:srgbClr val="222E34"/>
                </a:solidFill>
                <a:latin typeface="ITC Bauhaus Bold"/>
              </a:rPr>
              <a:t>‘SLEEPSENTIEL’-</a:t>
            </a:r>
          </a:p>
          <a:p>
            <a:pPr algn="ctr">
              <a:lnSpc>
                <a:spcPts val="10780"/>
              </a:lnSpc>
            </a:pPr>
            <a:r>
              <a:rPr lang="en-US" sz="9800" dirty="0">
                <a:solidFill>
                  <a:srgbClr val="222E34"/>
                </a:solidFill>
                <a:latin typeface="ITC Bauhaus Bold"/>
              </a:rPr>
              <a:t>An IOT BASED SLEEP APNEA MONITORING DEVICE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9174" y="1490356"/>
            <a:ext cx="9514831" cy="8021699"/>
          </a:xfrm>
          <a:custGeom>
            <a:avLst/>
            <a:gdLst/>
            <a:ahLst/>
            <a:cxnLst/>
            <a:rect l="l" t="t" r="r" b="b"/>
            <a:pathLst>
              <a:path w="9514831" h="8021699">
                <a:moveTo>
                  <a:pt x="0" y="0"/>
                </a:moveTo>
                <a:lnTo>
                  <a:pt x="9514831" y="0"/>
                </a:lnTo>
                <a:lnTo>
                  <a:pt x="9514831" y="8021699"/>
                </a:lnTo>
                <a:lnTo>
                  <a:pt x="0" y="802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6" t="-1255" r="-3286" b="-37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3699" y="1490356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6"/>
                </a:lnTo>
                <a:lnTo>
                  <a:pt x="0" y="843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73604" y="1385581"/>
            <a:ext cx="5514396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elleza"/>
              </a:rPr>
              <a:t>SCHEMATIC DIAGRAM OF PCB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84610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7"/>
                </a:lnTo>
                <a:lnTo>
                  <a:pt x="0" y="84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590345" y="694987"/>
            <a:ext cx="7504816" cy="10006422"/>
          </a:xfrm>
          <a:custGeom>
            <a:avLst/>
            <a:gdLst/>
            <a:ahLst/>
            <a:cxnLst/>
            <a:rect l="l" t="t" r="r" b="b"/>
            <a:pathLst>
              <a:path w="7504816" h="10006422">
                <a:moveTo>
                  <a:pt x="0" y="0"/>
                </a:moveTo>
                <a:lnTo>
                  <a:pt x="7504816" y="0"/>
                </a:lnTo>
                <a:lnTo>
                  <a:pt x="7504816" y="10006422"/>
                </a:lnTo>
                <a:lnTo>
                  <a:pt x="0" y="1000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3288966"/>
            <a:ext cx="5791200" cy="18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Belleza"/>
              </a:rPr>
              <a:t>PCB 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84610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7"/>
                </a:lnTo>
                <a:lnTo>
                  <a:pt x="0" y="84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657201" y="-339294"/>
            <a:ext cx="8155195" cy="11734799"/>
          </a:xfrm>
          <a:custGeom>
            <a:avLst/>
            <a:gdLst/>
            <a:ahLst/>
            <a:cxnLst/>
            <a:rect l="l" t="t" r="r" b="b"/>
            <a:pathLst>
              <a:path w="8155195" h="11738681">
                <a:moveTo>
                  <a:pt x="0" y="0"/>
                </a:moveTo>
                <a:lnTo>
                  <a:pt x="8155195" y="0"/>
                </a:lnTo>
                <a:lnTo>
                  <a:pt x="8155195" y="11738681"/>
                </a:lnTo>
                <a:lnTo>
                  <a:pt x="0" y="1173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5" r="-64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45721" y="3250866"/>
            <a:ext cx="5882640" cy="18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Belleza"/>
              </a:rPr>
              <a:t>BREAD-BOARD IMPLEMENTATION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2666805" cy="2666805"/>
          </a:xfrm>
          <a:custGeom>
            <a:avLst/>
            <a:gdLst/>
            <a:ahLst/>
            <a:cxnLst/>
            <a:rect l="l" t="t" r="r" b="b"/>
            <a:pathLst>
              <a:path w="2666805" h="2666805">
                <a:moveTo>
                  <a:pt x="0" y="0"/>
                </a:moveTo>
                <a:lnTo>
                  <a:pt x="2666805" y="0"/>
                </a:lnTo>
                <a:lnTo>
                  <a:pt x="2666805" y="2666805"/>
                </a:lnTo>
                <a:lnTo>
                  <a:pt x="0" y="26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77914" y="7175163"/>
            <a:ext cx="1362772" cy="136277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1232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5435" y="3252970"/>
            <a:ext cx="3162535" cy="3162535"/>
          </a:xfrm>
          <a:custGeom>
            <a:avLst/>
            <a:gdLst/>
            <a:ahLst/>
            <a:cxnLst/>
            <a:rect l="l" t="t" r="r" b="b"/>
            <a:pathLst>
              <a:path w="3162535" h="3162535">
                <a:moveTo>
                  <a:pt x="0" y="0"/>
                </a:moveTo>
                <a:lnTo>
                  <a:pt x="3162535" y="0"/>
                </a:lnTo>
                <a:lnTo>
                  <a:pt x="3162535" y="3162535"/>
                </a:lnTo>
                <a:lnTo>
                  <a:pt x="0" y="3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1859" y="-135018"/>
            <a:ext cx="4921142" cy="4320951"/>
            <a:chOff x="0" y="0"/>
            <a:chExt cx="88999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9990" cy="812800"/>
            </a:xfrm>
            <a:custGeom>
              <a:avLst/>
              <a:gdLst/>
              <a:ahLst/>
              <a:cxnLst/>
              <a:rect l="l" t="t" r="r" b="b"/>
              <a:pathLst>
                <a:path w="889990" h="812800">
                  <a:moveTo>
                    <a:pt x="444995" y="0"/>
                  </a:moveTo>
                  <a:cubicBezTo>
                    <a:pt x="199231" y="0"/>
                    <a:pt x="0" y="181951"/>
                    <a:pt x="0" y="406400"/>
                  </a:cubicBezTo>
                  <a:cubicBezTo>
                    <a:pt x="0" y="630849"/>
                    <a:pt x="199231" y="812800"/>
                    <a:pt x="444995" y="812800"/>
                  </a:cubicBezTo>
                  <a:cubicBezTo>
                    <a:pt x="690759" y="812800"/>
                    <a:pt x="889990" y="630849"/>
                    <a:pt x="889990" y="406400"/>
                  </a:cubicBezTo>
                  <a:cubicBezTo>
                    <a:pt x="889990" y="181951"/>
                    <a:pt x="690759" y="0"/>
                    <a:pt x="444995" y="0"/>
                  </a:cubicBezTo>
                  <a:close/>
                </a:path>
              </a:pathLst>
            </a:custGeom>
            <a:solidFill>
              <a:srgbClr val="11232B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3437" y="57150"/>
              <a:ext cx="723117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1232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435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907654" y="1519911"/>
            <a:ext cx="9028500" cy="1537801"/>
            <a:chOff x="0" y="0"/>
            <a:chExt cx="11252681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9593" cy="1963166"/>
            </a:xfrm>
            <a:custGeom>
              <a:avLst/>
              <a:gdLst/>
              <a:ahLst/>
              <a:cxnLst/>
              <a:rect l="l" t="t" r="r" b="b"/>
              <a:pathLst>
                <a:path w="11309593" h="1963166">
                  <a:moveTo>
                    <a:pt x="9865132" y="0"/>
                  </a:moveTo>
                  <a:lnTo>
                    <a:pt x="0" y="0"/>
                  </a:lnTo>
                  <a:lnTo>
                    <a:pt x="1278465" y="837565"/>
                  </a:lnTo>
                  <a:cubicBezTo>
                    <a:pt x="1338736" y="877062"/>
                    <a:pt x="1369743" y="929386"/>
                    <a:pt x="1369743" y="981583"/>
                  </a:cubicBezTo>
                  <a:cubicBezTo>
                    <a:pt x="1369743" y="1033780"/>
                    <a:pt x="1339705" y="1085596"/>
                    <a:pt x="1278465" y="1125601"/>
                  </a:cubicBezTo>
                  <a:lnTo>
                    <a:pt x="969" y="1963166"/>
                  </a:lnTo>
                  <a:lnTo>
                    <a:pt x="9864358" y="1963166"/>
                  </a:lnTo>
                  <a:lnTo>
                    <a:pt x="11309593" y="981583"/>
                  </a:lnTo>
                  <a:lnTo>
                    <a:pt x="9865132" y="0"/>
                  </a:lnTo>
                  <a:close/>
                </a:path>
              </a:pathLst>
            </a:custGeom>
            <a:solidFill>
              <a:srgbClr val="162C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11232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2435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411391" y="3407633"/>
            <a:ext cx="8201554" cy="1537801"/>
            <a:chOff x="0" y="0"/>
            <a:chExt cx="10222016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79476" cy="1963166"/>
            </a:xfrm>
            <a:custGeom>
              <a:avLst/>
              <a:gdLst/>
              <a:ahLst/>
              <a:cxnLst/>
              <a:rect l="l" t="t" r="r" b="b"/>
              <a:pathLst>
                <a:path w="10279476" h="1963166">
                  <a:moveTo>
                    <a:pt x="1340057" y="1963166"/>
                  </a:moveTo>
                  <a:lnTo>
                    <a:pt x="10279476" y="1963166"/>
                  </a:lnTo>
                  <a:lnTo>
                    <a:pt x="9140194" y="1125601"/>
                  </a:lnTo>
                  <a:cubicBezTo>
                    <a:pt x="9085466" y="1086104"/>
                    <a:pt x="9057308" y="1033780"/>
                    <a:pt x="9057308" y="981583"/>
                  </a:cubicBezTo>
                  <a:cubicBezTo>
                    <a:pt x="9057308" y="929386"/>
                    <a:pt x="9084761" y="877570"/>
                    <a:pt x="9140194" y="837565"/>
                  </a:cubicBezTo>
                  <a:lnTo>
                    <a:pt x="10278968" y="0"/>
                  </a:lnTo>
                  <a:lnTo>
                    <a:pt x="1340057" y="0"/>
                  </a:lnTo>
                  <a:lnTo>
                    <a:pt x="0" y="980948"/>
                  </a:lnTo>
                  <a:lnTo>
                    <a:pt x="1340057" y="1963039"/>
                  </a:lnTo>
                  <a:close/>
                </a:path>
              </a:pathLst>
            </a:custGeom>
            <a:solidFill>
              <a:srgbClr val="162C4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3" name="Freeform 23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1232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5" name="Freeform 2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435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755734" y="5637362"/>
            <a:ext cx="9180421" cy="1537801"/>
            <a:chOff x="0" y="0"/>
            <a:chExt cx="11442028" cy="19166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498938" cy="1963166"/>
            </a:xfrm>
            <a:custGeom>
              <a:avLst/>
              <a:gdLst/>
              <a:ahLst/>
              <a:cxnLst/>
              <a:rect l="l" t="t" r="r" b="b"/>
              <a:pathLst>
                <a:path w="11498938" h="1963166">
                  <a:moveTo>
                    <a:pt x="10031130" y="0"/>
                  </a:moveTo>
                  <a:lnTo>
                    <a:pt x="0" y="0"/>
                  </a:lnTo>
                  <a:lnTo>
                    <a:pt x="1299978" y="837565"/>
                  </a:lnTo>
                  <a:cubicBezTo>
                    <a:pt x="1361262" y="877062"/>
                    <a:pt x="1392791" y="929386"/>
                    <a:pt x="1392791" y="981583"/>
                  </a:cubicBezTo>
                  <a:cubicBezTo>
                    <a:pt x="1392791" y="1033780"/>
                    <a:pt x="1362248" y="1085596"/>
                    <a:pt x="1299978" y="1125601"/>
                  </a:cubicBezTo>
                  <a:lnTo>
                    <a:pt x="985" y="1963166"/>
                  </a:lnTo>
                  <a:lnTo>
                    <a:pt x="10030343" y="1963166"/>
                  </a:lnTo>
                  <a:lnTo>
                    <a:pt x="11498938" y="981583"/>
                  </a:lnTo>
                  <a:lnTo>
                    <a:pt x="10031130" y="0"/>
                  </a:lnTo>
                  <a:close/>
                </a:path>
              </a:pathLst>
            </a:custGeom>
            <a:solidFill>
              <a:srgbClr val="162C4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29" name="Freeform 2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11232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1" name="Freeform 31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24353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857583" y="7541871"/>
            <a:ext cx="8440055" cy="1537801"/>
            <a:chOff x="0" y="0"/>
            <a:chExt cx="10519272" cy="19166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576732" cy="1963166"/>
            </a:xfrm>
            <a:custGeom>
              <a:avLst/>
              <a:gdLst/>
              <a:ahLst/>
              <a:cxnLst/>
              <a:rect l="l" t="t" r="r" b="b"/>
              <a:pathLst>
                <a:path w="10576732" h="1963166">
                  <a:moveTo>
                    <a:pt x="1379026" y="1963166"/>
                  </a:moveTo>
                  <a:lnTo>
                    <a:pt x="10576732" y="1963166"/>
                  </a:lnTo>
                  <a:lnTo>
                    <a:pt x="9405990" y="1125601"/>
                  </a:lnTo>
                  <a:cubicBezTo>
                    <a:pt x="9349670" y="1086104"/>
                    <a:pt x="9320695" y="1033780"/>
                    <a:pt x="9320695" y="981583"/>
                  </a:cubicBezTo>
                  <a:cubicBezTo>
                    <a:pt x="9320695" y="929386"/>
                    <a:pt x="9348945" y="877570"/>
                    <a:pt x="9405990" y="837565"/>
                  </a:cubicBezTo>
                  <a:lnTo>
                    <a:pt x="10576223" y="0"/>
                  </a:lnTo>
                  <a:lnTo>
                    <a:pt x="1379026" y="0"/>
                  </a:lnTo>
                  <a:lnTo>
                    <a:pt x="0" y="980948"/>
                  </a:lnTo>
                  <a:lnTo>
                    <a:pt x="1379026" y="1963039"/>
                  </a:lnTo>
                  <a:close/>
                </a:path>
              </a:pathLst>
            </a:custGeom>
            <a:solidFill>
              <a:srgbClr val="162C44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459609" y="533915"/>
            <a:ext cx="5605439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28"/>
              </a:lnSpc>
              <a:spcBef>
                <a:spcPct val="0"/>
              </a:spcBef>
            </a:pPr>
            <a:r>
              <a:rPr lang="en-US" sz="6000" spc="768" dirty="0">
                <a:solidFill>
                  <a:srgbClr val="FFFFFF"/>
                </a:solidFill>
                <a:latin typeface="ITC Bauhaus Bold"/>
              </a:rPr>
              <a:t>RESULT &amp; ANALYSIS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42244" y="1526639"/>
            <a:ext cx="7119857" cy="147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8"/>
              </a:lnSpc>
              <a:spcBef>
                <a:spcPct val="0"/>
              </a:spcBef>
            </a:pPr>
            <a:r>
              <a:rPr lang="en-US" sz="2868" spc="281">
                <a:solidFill>
                  <a:srgbClr val="FFFFFF"/>
                </a:solidFill>
                <a:latin typeface="Open Sauce"/>
              </a:rPr>
              <a:t>HEART SENSOR- BPM,ECG SENSR - ECG WAVES &amp; ACCELEROMETER-MOVEMENT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79705" y="371458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11443" y="5969923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27784" y="783203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05222" y="5887069"/>
            <a:ext cx="7252894" cy="102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3"/>
              </a:lnSpc>
              <a:spcBef>
                <a:spcPct val="0"/>
              </a:spcBef>
            </a:pPr>
            <a:r>
              <a:rPr lang="en-US" sz="3009" spc="294">
                <a:solidFill>
                  <a:srgbClr val="FFFFFF"/>
                </a:solidFill>
                <a:latin typeface="Open Sauce"/>
              </a:rPr>
              <a:t>IF BREATHING STOPS FOR 15 SEC -AN ALERT VIA MAIL SENT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03211" y="7570773"/>
            <a:ext cx="8499835" cy="142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6"/>
              </a:lnSpc>
              <a:spcBef>
                <a:spcPct val="0"/>
              </a:spcBef>
            </a:pPr>
            <a:r>
              <a:rPr lang="en-US" sz="2758" spc="270" dirty="0">
                <a:solidFill>
                  <a:srgbClr val="FFFFFF"/>
                </a:solidFill>
                <a:latin typeface="Open Sauce"/>
              </a:rPr>
              <a:t>COUNTING THE ALERT MESSAGE,INSTANCES OF HALTING BREATHS CAN BE TALLIED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34656" y="3536597"/>
            <a:ext cx="7252894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1"/>
              </a:rPr>
              <a:t> FLAT LINE SHOWN IN DATASHEET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1"/>
              </a:rPr>
              <a:t>WHILE BREATHING STOPS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9285" y="7050036"/>
            <a:ext cx="3878715" cy="3236964"/>
          </a:xfrm>
          <a:custGeom>
            <a:avLst/>
            <a:gdLst/>
            <a:ahLst/>
            <a:cxnLst/>
            <a:rect l="l" t="t" r="r" b="b"/>
            <a:pathLst>
              <a:path w="3878715" h="3236964">
                <a:moveTo>
                  <a:pt x="0" y="0"/>
                </a:moveTo>
                <a:lnTo>
                  <a:pt x="3878715" y="0"/>
                </a:lnTo>
                <a:lnTo>
                  <a:pt x="3878715" y="3236964"/>
                </a:lnTo>
                <a:lnTo>
                  <a:pt x="0" y="323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0" y="0"/>
            <a:ext cx="3767832" cy="3837607"/>
          </a:xfrm>
          <a:custGeom>
            <a:avLst/>
            <a:gdLst/>
            <a:ahLst/>
            <a:cxnLst/>
            <a:rect l="l" t="t" r="r" b="b"/>
            <a:pathLst>
              <a:path w="3767832" h="3837607">
                <a:moveTo>
                  <a:pt x="0" y="0"/>
                </a:moveTo>
                <a:lnTo>
                  <a:pt x="3767832" y="0"/>
                </a:lnTo>
                <a:lnTo>
                  <a:pt x="3767832" y="3837607"/>
                </a:lnTo>
                <a:lnTo>
                  <a:pt x="0" y="3837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3359676" y="4202008"/>
            <a:ext cx="12218486" cy="257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11232B"/>
                </a:solidFill>
                <a:latin typeface="ITC Bauhaus Medium"/>
              </a:rPr>
              <a:t>DESIGN PROTOTYPE &amp; VIEW OF REAL TIME 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2066938" y="4104564"/>
            <a:ext cx="1292738" cy="1336477"/>
          </a:xfrm>
          <a:custGeom>
            <a:avLst/>
            <a:gdLst/>
            <a:ahLst/>
            <a:cxnLst/>
            <a:rect l="l" t="t" r="r" b="b"/>
            <a:pathLst>
              <a:path w="1292738" h="1336477">
                <a:moveTo>
                  <a:pt x="0" y="0"/>
                </a:moveTo>
                <a:lnTo>
                  <a:pt x="1292738" y="0"/>
                </a:lnTo>
                <a:lnTo>
                  <a:pt x="1292738" y="1336478"/>
                </a:lnTo>
                <a:lnTo>
                  <a:pt x="0" y="1336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289385" y="-640217"/>
            <a:ext cx="8484443" cy="11312590"/>
          </a:xfrm>
          <a:custGeom>
            <a:avLst/>
            <a:gdLst/>
            <a:ahLst/>
            <a:cxnLst/>
            <a:rect l="l" t="t" r="r" b="b"/>
            <a:pathLst>
              <a:path w="8484443" h="11312590">
                <a:moveTo>
                  <a:pt x="0" y="0"/>
                </a:moveTo>
                <a:lnTo>
                  <a:pt x="8484443" y="0"/>
                </a:lnTo>
                <a:lnTo>
                  <a:pt x="8484443" y="11312591"/>
                </a:lnTo>
                <a:lnTo>
                  <a:pt x="0" y="11312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21601" y="3506702"/>
            <a:ext cx="3056165" cy="26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FIG : SENSORS ARE LINKED TO BODY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57663" y="-633902"/>
            <a:ext cx="5457373" cy="8115300"/>
          </a:xfrm>
          <a:custGeom>
            <a:avLst/>
            <a:gdLst/>
            <a:ahLst/>
            <a:cxnLst/>
            <a:rect l="l" t="t" r="r" b="b"/>
            <a:pathLst>
              <a:path w="5457373" h="8115300">
                <a:moveTo>
                  <a:pt x="0" y="0"/>
                </a:moveTo>
                <a:lnTo>
                  <a:pt x="5457374" y="0"/>
                </a:lnTo>
                <a:lnTo>
                  <a:pt x="5457374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90" r="-633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0777230" y="2792460"/>
            <a:ext cx="5519910" cy="8141585"/>
          </a:xfrm>
          <a:custGeom>
            <a:avLst/>
            <a:gdLst/>
            <a:ahLst/>
            <a:cxnLst/>
            <a:rect l="l" t="t" r="r" b="b"/>
            <a:pathLst>
              <a:path w="5519910" h="8141585">
                <a:moveTo>
                  <a:pt x="0" y="0"/>
                </a:moveTo>
                <a:lnTo>
                  <a:pt x="5519910" y="0"/>
                </a:lnTo>
                <a:lnTo>
                  <a:pt x="5519910" y="8141585"/>
                </a:lnTo>
                <a:lnTo>
                  <a:pt x="0" y="814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10" r="-53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83693" y="2005828"/>
            <a:ext cx="697289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FIG : NO SENSORS ARE LINKED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92911" y="7790448"/>
            <a:ext cx="4118074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FIG : MAIL IS SENT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345683" cy="10287000"/>
            <a:chOff x="0" y="0"/>
            <a:chExt cx="29881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88163" cy="2709333"/>
            </a:xfrm>
            <a:custGeom>
              <a:avLst/>
              <a:gdLst/>
              <a:ahLst/>
              <a:cxnLst/>
              <a:rect l="l" t="t" r="r" b="b"/>
              <a:pathLst>
                <a:path w="2988163" h="2709333">
                  <a:moveTo>
                    <a:pt x="0" y="0"/>
                  </a:moveTo>
                  <a:lnTo>
                    <a:pt x="2988163" y="0"/>
                  </a:lnTo>
                  <a:lnTo>
                    <a:pt x="29881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B7C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42875"/>
              <a:ext cx="2988163" cy="2566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6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633257" y="6172200"/>
            <a:ext cx="6152972" cy="4114800"/>
          </a:xfrm>
          <a:custGeom>
            <a:avLst/>
            <a:gdLst/>
            <a:ahLst/>
            <a:cxnLst/>
            <a:rect l="l" t="t" r="r" b="b"/>
            <a:pathLst>
              <a:path w="6152972" h="4114800">
                <a:moveTo>
                  <a:pt x="0" y="0"/>
                </a:moveTo>
                <a:lnTo>
                  <a:pt x="6152972" y="0"/>
                </a:lnTo>
                <a:lnTo>
                  <a:pt x="6152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7524" y="1951776"/>
            <a:ext cx="10950634" cy="6803081"/>
          </a:xfrm>
          <a:custGeom>
            <a:avLst/>
            <a:gdLst/>
            <a:ahLst/>
            <a:cxnLst/>
            <a:rect l="l" t="t" r="r" b="b"/>
            <a:pathLst>
              <a:path w="10950634" h="6803081">
                <a:moveTo>
                  <a:pt x="0" y="0"/>
                </a:moveTo>
                <a:lnTo>
                  <a:pt x="10950634" y="0"/>
                </a:lnTo>
                <a:lnTo>
                  <a:pt x="10950634" y="6803081"/>
                </a:lnTo>
                <a:lnTo>
                  <a:pt x="0" y="680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2374" y="4829937"/>
            <a:ext cx="9540934" cy="257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91"/>
              </a:lnSpc>
            </a:pPr>
            <a:r>
              <a:rPr lang="en-US" sz="8399" spc="-293">
                <a:solidFill>
                  <a:srgbClr val="11232B"/>
                </a:solidFill>
                <a:latin typeface="ITC Bauhaus Medium"/>
              </a:rPr>
              <a:t>COST &amp; COMPARATIVE ANALLYSIS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13420"/>
              </p:ext>
            </p:extLst>
          </p:nvPr>
        </p:nvGraphicFramePr>
        <p:xfrm>
          <a:off x="6223182" y="387307"/>
          <a:ext cx="11036119" cy="9550485"/>
        </p:xfrm>
        <a:graphic>
          <a:graphicData uri="http://schemas.openxmlformats.org/drawingml/2006/table">
            <a:tbl>
              <a:tblPr/>
              <a:tblGrid>
                <a:gridCol w="431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0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7006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11232B"/>
                          </a:solidFill>
                          <a:latin typeface="Canva Sans 1 Bold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11232B"/>
                          </a:solidFill>
                          <a:latin typeface="Canva Sans 1 Bold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11232B"/>
                          </a:solidFill>
                          <a:latin typeface="Canva Sans 1 Bold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54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1232B"/>
                          </a:solidFill>
                          <a:latin typeface="Canva Sans 1"/>
                        </a:rPr>
                        <a:t>HEART PULSE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280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833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AD8232 ECG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790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28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ADXL335- ACCELEROMETER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43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ESP -32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43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PCB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 1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743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Canva Sans 1"/>
                        </a:rPr>
                        <a:t>Female header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Canva Sans 1"/>
                        </a:rPr>
                        <a:t>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Canva Sans 1"/>
                        </a:rPr>
                        <a:t>60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676275"/>
            <a:ext cx="571697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22E34"/>
                </a:solidFill>
                <a:latin typeface="ITC Bauhaus Bold"/>
              </a:rPr>
              <a:t>COST</a:t>
            </a:r>
          </a:p>
        </p:txBody>
      </p:sp>
      <p:sp>
        <p:nvSpPr>
          <p:cNvPr id="4" name="Freeform 4"/>
          <p:cNvSpPr/>
          <p:nvPr/>
        </p:nvSpPr>
        <p:spPr>
          <a:xfrm>
            <a:off x="1301121" y="1028700"/>
            <a:ext cx="943068" cy="974977"/>
          </a:xfrm>
          <a:custGeom>
            <a:avLst/>
            <a:gdLst/>
            <a:ahLst/>
            <a:cxnLst/>
            <a:rect l="l" t="t" r="r" b="b"/>
            <a:pathLst>
              <a:path w="943068" h="974977">
                <a:moveTo>
                  <a:pt x="0" y="0"/>
                </a:moveTo>
                <a:lnTo>
                  <a:pt x="943068" y="0"/>
                </a:lnTo>
                <a:lnTo>
                  <a:pt x="943068" y="974977"/>
                </a:lnTo>
                <a:lnTo>
                  <a:pt x="0" y="97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bg2">
                <a:lumMod val="10000"/>
              </a:schemeClr>
            </a:solidFill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86BAA2E-FA91-6CC6-D10A-67C2E3DEC6A7}"/>
              </a:ext>
            </a:extLst>
          </p:cNvPr>
          <p:cNvSpPr/>
          <p:nvPr/>
        </p:nvSpPr>
        <p:spPr>
          <a:xfrm>
            <a:off x="1952908" y="9112561"/>
            <a:ext cx="5054465" cy="655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VIDEO REQUIRED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30155" y="1929671"/>
            <a:ext cx="9144000" cy="8357330"/>
            <a:chOff x="0" y="-38100"/>
            <a:chExt cx="2408296" cy="20264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1988396"/>
            </a:xfrm>
            <a:custGeom>
              <a:avLst/>
              <a:gdLst/>
              <a:ahLst/>
              <a:cxnLst/>
              <a:rect l="l" t="t" r="r" b="b"/>
              <a:pathLst>
                <a:path w="2408296" h="1988396">
                  <a:moveTo>
                    <a:pt x="0" y="0"/>
                  </a:moveTo>
                  <a:lnTo>
                    <a:pt x="2408296" y="0"/>
                  </a:lnTo>
                  <a:lnTo>
                    <a:pt x="2408296" y="1988396"/>
                  </a:lnTo>
                  <a:lnTo>
                    <a:pt x="0" y="1988396"/>
                  </a:lnTo>
                  <a:close/>
                </a:path>
              </a:pathLst>
            </a:custGeom>
            <a:solidFill>
              <a:srgbClr val="24353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02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91674" y="2134208"/>
            <a:ext cx="3386637" cy="3386637"/>
            <a:chOff x="30743" y="-6280"/>
            <a:chExt cx="768979" cy="768979"/>
          </a:xfrm>
        </p:grpSpPr>
        <p:sp>
          <p:nvSpPr>
            <p:cNvPr id="6" name="Freeform 6"/>
            <p:cNvSpPr/>
            <p:nvPr/>
          </p:nvSpPr>
          <p:spPr>
            <a:xfrm>
              <a:off x="30743" y="-6280"/>
              <a:ext cx="768979" cy="768979"/>
            </a:xfrm>
            <a:custGeom>
              <a:avLst/>
              <a:gdLst/>
              <a:ahLst/>
              <a:cxnLst/>
              <a:rect l="l" t="t" r="r" b="b"/>
              <a:pathLst>
                <a:path w="768979" h="768979">
                  <a:moveTo>
                    <a:pt x="433428" y="27028"/>
                  </a:moveTo>
                  <a:lnTo>
                    <a:pt x="741952" y="335552"/>
                  </a:lnTo>
                  <a:cubicBezTo>
                    <a:pt x="768980" y="362580"/>
                    <a:pt x="768980" y="406400"/>
                    <a:pt x="741952" y="433428"/>
                  </a:cubicBezTo>
                  <a:lnTo>
                    <a:pt x="433428" y="741952"/>
                  </a:lnTo>
                  <a:cubicBezTo>
                    <a:pt x="406400" y="768980"/>
                    <a:pt x="362580" y="768980"/>
                    <a:pt x="335552" y="741952"/>
                  </a:cubicBezTo>
                  <a:lnTo>
                    <a:pt x="27028" y="433428"/>
                  </a:lnTo>
                  <a:cubicBezTo>
                    <a:pt x="0" y="406400"/>
                    <a:pt x="0" y="362580"/>
                    <a:pt x="27028" y="335552"/>
                  </a:cubicBezTo>
                  <a:lnTo>
                    <a:pt x="335552" y="27028"/>
                  </a:lnTo>
                  <a:cubicBezTo>
                    <a:pt x="362580" y="0"/>
                    <a:pt x="406400" y="0"/>
                    <a:pt x="433428" y="27028"/>
                  </a:cubicBezTo>
                  <a:close/>
                </a:path>
              </a:pathLst>
            </a:custGeom>
            <a:solidFill>
              <a:srgbClr val="5F7D95"/>
            </a:solidFill>
            <a:ln w="123825" cap="rnd">
              <a:solidFill>
                <a:srgbClr val="E3E7E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086797"/>
            <a:ext cx="9144000" cy="8200204"/>
            <a:chOff x="0" y="0"/>
            <a:chExt cx="2408296" cy="19934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1993413"/>
            </a:xfrm>
            <a:custGeom>
              <a:avLst/>
              <a:gdLst/>
              <a:ahLst/>
              <a:cxnLst/>
              <a:rect l="l" t="t" r="r" b="b"/>
              <a:pathLst>
                <a:path w="2408296" h="1993413">
                  <a:moveTo>
                    <a:pt x="0" y="0"/>
                  </a:moveTo>
                  <a:lnTo>
                    <a:pt x="2408296" y="0"/>
                  </a:lnTo>
                  <a:lnTo>
                    <a:pt x="2408296" y="1993413"/>
                  </a:lnTo>
                  <a:lnTo>
                    <a:pt x="0" y="1993413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08296" cy="2031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28297" y="2067268"/>
            <a:ext cx="3579628" cy="35796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21910" y="21910"/>
              <a:ext cx="768979" cy="768979"/>
            </a:xfrm>
            <a:custGeom>
              <a:avLst/>
              <a:gdLst/>
              <a:ahLst/>
              <a:cxnLst/>
              <a:rect l="l" t="t" r="r" b="b"/>
              <a:pathLst>
                <a:path w="768979" h="768979">
                  <a:moveTo>
                    <a:pt x="433428" y="27028"/>
                  </a:moveTo>
                  <a:lnTo>
                    <a:pt x="741952" y="335552"/>
                  </a:lnTo>
                  <a:cubicBezTo>
                    <a:pt x="768980" y="362580"/>
                    <a:pt x="768980" y="406400"/>
                    <a:pt x="741952" y="433428"/>
                  </a:cubicBezTo>
                  <a:lnTo>
                    <a:pt x="433428" y="741952"/>
                  </a:lnTo>
                  <a:cubicBezTo>
                    <a:pt x="406400" y="768980"/>
                    <a:pt x="362580" y="768980"/>
                    <a:pt x="335552" y="741952"/>
                  </a:cubicBezTo>
                  <a:lnTo>
                    <a:pt x="27028" y="433428"/>
                  </a:lnTo>
                  <a:cubicBezTo>
                    <a:pt x="0" y="406400"/>
                    <a:pt x="0" y="362580"/>
                    <a:pt x="27028" y="335552"/>
                  </a:cubicBezTo>
                  <a:lnTo>
                    <a:pt x="335552" y="27028"/>
                  </a:lnTo>
                  <a:cubicBezTo>
                    <a:pt x="362580" y="0"/>
                    <a:pt x="406400" y="0"/>
                    <a:pt x="433428" y="27028"/>
                  </a:cubicBezTo>
                  <a:close/>
                </a:path>
              </a:pathLst>
            </a:custGeom>
            <a:solidFill>
              <a:srgbClr val="354542"/>
            </a:solidFill>
            <a:ln w="123825" cap="rnd">
              <a:solidFill>
                <a:srgbClr val="E3E7ED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-39653"/>
            <a:ext cx="1806175" cy="180617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3570" y="13570"/>
              <a:ext cx="785660" cy="785660"/>
            </a:xfrm>
            <a:custGeom>
              <a:avLst/>
              <a:gdLst/>
              <a:ahLst/>
              <a:cxnLst/>
              <a:rect l="l" t="t" r="r" b="b"/>
              <a:pathLst>
                <a:path w="785660" h="785660">
                  <a:moveTo>
                    <a:pt x="423139" y="16739"/>
                  </a:moveTo>
                  <a:lnTo>
                    <a:pt x="768921" y="362521"/>
                  </a:lnTo>
                  <a:cubicBezTo>
                    <a:pt x="785660" y="379260"/>
                    <a:pt x="785660" y="406400"/>
                    <a:pt x="768921" y="423139"/>
                  </a:cubicBezTo>
                  <a:lnTo>
                    <a:pt x="423139" y="768921"/>
                  </a:lnTo>
                  <a:cubicBezTo>
                    <a:pt x="406400" y="785660"/>
                    <a:pt x="379260" y="785660"/>
                    <a:pt x="362521" y="768921"/>
                  </a:cubicBezTo>
                  <a:lnTo>
                    <a:pt x="16739" y="423139"/>
                  </a:lnTo>
                  <a:cubicBezTo>
                    <a:pt x="0" y="406400"/>
                    <a:pt x="0" y="379260"/>
                    <a:pt x="16739" y="362521"/>
                  </a:cubicBezTo>
                  <a:lnTo>
                    <a:pt x="362521" y="16739"/>
                  </a:lnTo>
                  <a:cubicBezTo>
                    <a:pt x="379260" y="0"/>
                    <a:pt x="406400" y="0"/>
                    <a:pt x="423139" y="16739"/>
                  </a:cubicBezTo>
                  <a:close/>
                </a:path>
              </a:pathLst>
            </a:custGeom>
            <a:solidFill>
              <a:srgbClr val="667E9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81825" y="-118271"/>
            <a:ext cx="1806175" cy="180617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3570" y="13570"/>
              <a:ext cx="785660" cy="785660"/>
            </a:xfrm>
            <a:custGeom>
              <a:avLst/>
              <a:gdLst/>
              <a:ahLst/>
              <a:cxnLst/>
              <a:rect l="l" t="t" r="r" b="b"/>
              <a:pathLst>
                <a:path w="785660" h="785660">
                  <a:moveTo>
                    <a:pt x="423139" y="16739"/>
                  </a:moveTo>
                  <a:lnTo>
                    <a:pt x="768921" y="362521"/>
                  </a:lnTo>
                  <a:cubicBezTo>
                    <a:pt x="785660" y="379260"/>
                    <a:pt x="785660" y="406400"/>
                    <a:pt x="768921" y="423139"/>
                  </a:cubicBezTo>
                  <a:lnTo>
                    <a:pt x="423139" y="768921"/>
                  </a:lnTo>
                  <a:cubicBezTo>
                    <a:pt x="406400" y="785660"/>
                    <a:pt x="379260" y="785660"/>
                    <a:pt x="362521" y="768921"/>
                  </a:cubicBezTo>
                  <a:lnTo>
                    <a:pt x="16739" y="423139"/>
                  </a:lnTo>
                  <a:cubicBezTo>
                    <a:pt x="0" y="406400"/>
                    <a:pt x="0" y="379260"/>
                    <a:pt x="16739" y="362521"/>
                  </a:cubicBezTo>
                  <a:lnTo>
                    <a:pt x="362521" y="16739"/>
                  </a:lnTo>
                  <a:cubicBezTo>
                    <a:pt x="379260" y="0"/>
                    <a:pt x="406400" y="0"/>
                    <a:pt x="423139" y="16739"/>
                  </a:cubicBezTo>
                  <a:close/>
                </a:path>
              </a:pathLst>
            </a:custGeom>
            <a:solidFill>
              <a:srgbClr val="667E92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305422"/>
            <a:ext cx="1116025" cy="11160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25861" y="25861"/>
              <a:ext cx="761078" cy="761078"/>
            </a:xfrm>
            <a:custGeom>
              <a:avLst/>
              <a:gdLst/>
              <a:ahLst/>
              <a:cxnLst/>
              <a:rect l="l" t="t" r="r" b="b"/>
              <a:pathLst>
                <a:path w="761078" h="761078">
                  <a:moveTo>
                    <a:pt x="424686" y="18286"/>
                  </a:moveTo>
                  <a:lnTo>
                    <a:pt x="742792" y="336392"/>
                  </a:lnTo>
                  <a:cubicBezTo>
                    <a:pt x="754500" y="348100"/>
                    <a:pt x="761078" y="363981"/>
                    <a:pt x="761078" y="380539"/>
                  </a:cubicBezTo>
                  <a:cubicBezTo>
                    <a:pt x="761078" y="397097"/>
                    <a:pt x="754500" y="412978"/>
                    <a:pt x="742792" y="424686"/>
                  </a:cubicBezTo>
                  <a:lnTo>
                    <a:pt x="424686" y="742792"/>
                  </a:lnTo>
                  <a:cubicBezTo>
                    <a:pt x="412978" y="754500"/>
                    <a:pt x="397097" y="761078"/>
                    <a:pt x="380539" y="761078"/>
                  </a:cubicBezTo>
                  <a:cubicBezTo>
                    <a:pt x="363981" y="761078"/>
                    <a:pt x="348100" y="754500"/>
                    <a:pt x="336392" y="742792"/>
                  </a:cubicBezTo>
                  <a:lnTo>
                    <a:pt x="18286" y="424686"/>
                  </a:lnTo>
                  <a:cubicBezTo>
                    <a:pt x="6578" y="412978"/>
                    <a:pt x="0" y="397097"/>
                    <a:pt x="0" y="380539"/>
                  </a:cubicBezTo>
                  <a:cubicBezTo>
                    <a:pt x="0" y="363981"/>
                    <a:pt x="6578" y="348100"/>
                    <a:pt x="18286" y="336392"/>
                  </a:cubicBezTo>
                  <a:lnTo>
                    <a:pt x="336392" y="18286"/>
                  </a:lnTo>
                  <a:cubicBezTo>
                    <a:pt x="348100" y="6578"/>
                    <a:pt x="363981" y="0"/>
                    <a:pt x="380539" y="0"/>
                  </a:cubicBezTo>
                  <a:cubicBezTo>
                    <a:pt x="397097" y="0"/>
                    <a:pt x="412978" y="6578"/>
                    <a:pt x="424686" y="18286"/>
                  </a:cubicBezTo>
                  <a:close/>
                </a:path>
              </a:pathLst>
            </a:custGeom>
            <a:solidFill>
              <a:srgbClr val="162C44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345797" y="305422"/>
            <a:ext cx="1116025" cy="11160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25861" y="25861"/>
              <a:ext cx="761078" cy="761078"/>
            </a:xfrm>
            <a:custGeom>
              <a:avLst/>
              <a:gdLst/>
              <a:ahLst/>
              <a:cxnLst/>
              <a:rect l="l" t="t" r="r" b="b"/>
              <a:pathLst>
                <a:path w="761078" h="761078">
                  <a:moveTo>
                    <a:pt x="424686" y="18286"/>
                  </a:moveTo>
                  <a:lnTo>
                    <a:pt x="742792" y="336392"/>
                  </a:lnTo>
                  <a:cubicBezTo>
                    <a:pt x="754500" y="348100"/>
                    <a:pt x="761078" y="363981"/>
                    <a:pt x="761078" y="380539"/>
                  </a:cubicBezTo>
                  <a:cubicBezTo>
                    <a:pt x="761078" y="397097"/>
                    <a:pt x="754500" y="412978"/>
                    <a:pt x="742792" y="424686"/>
                  </a:cubicBezTo>
                  <a:lnTo>
                    <a:pt x="424686" y="742792"/>
                  </a:lnTo>
                  <a:cubicBezTo>
                    <a:pt x="412978" y="754500"/>
                    <a:pt x="397097" y="761078"/>
                    <a:pt x="380539" y="761078"/>
                  </a:cubicBezTo>
                  <a:cubicBezTo>
                    <a:pt x="363981" y="761078"/>
                    <a:pt x="348100" y="754500"/>
                    <a:pt x="336392" y="742792"/>
                  </a:cubicBezTo>
                  <a:lnTo>
                    <a:pt x="18286" y="424686"/>
                  </a:lnTo>
                  <a:cubicBezTo>
                    <a:pt x="6578" y="412978"/>
                    <a:pt x="0" y="397097"/>
                    <a:pt x="0" y="380539"/>
                  </a:cubicBezTo>
                  <a:cubicBezTo>
                    <a:pt x="0" y="363981"/>
                    <a:pt x="6578" y="348100"/>
                    <a:pt x="18286" y="336392"/>
                  </a:cubicBezTo>
                  <a:lnTo>
                    <a:pt x="336392" y="18286"/>
                  </a:lnTo>
                  <a:cubicBezTo>
                    <a:pt x="348100" y="6578"/>
                    <a:pt x="363981" y="0"/>
                    <a:pt x="380539" y="0"/>
                  </a:cubicBezTo>
                  <a:cubicBezTo>
                    <a:pt x="397097" y="0"/>
                    <a:pt x="412978" y="6578"/>
                    <a:pt x="424686" y="18286"/>
                  </a:cubicBezTo>
                  <a:close/>
                </a:path>
              </a:pathLst>
            </a:custGeom>
            <a:solidFill>
              <a:srgbClr val="162C44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3896631" y="3015195"/>
            <a:ext cx="1576721" cy="1801967"/>
          </a:xfrm>
          <a:custGeom>
            <a:avLst/>
            <a:gdLst/>
            <a:ahLst/>
            <a:cxnLst/>
            <a:rect l="l" t="t" r="r" b="b"/>
            <a:pathLst>
              <a:path w="1576721" h="1801967">
                <a:moveTo>
                  <a:pt x="0" y="0"/>
                </a:moveTo>
                <a:lnTo>
                  <a:pt x="1576721" y="0"/>
                </a:lnTo>
                <a:lnTo>
                  <a:pt x="1576721" y="1801967"/>
                </a:lnTo>
                <a:lnTo>
                  <a:pt x="0" y="180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889428" y="3126265"/>
            <a:ext cx="1582049" cy="1582049"/>
          </a:xfrm>
          <a:custGeom>
            <a:avLst/>
            <a:gdLst/>
            <a:ahLst/>
            <a:cxnLst/>
            <a:rect l="l" t="t" r="r" b="b"/>
            <a:pathLst>
              <a:path w="1582049" h="1582049">
                <a:moveTo>
                  <a:pt x="0" y="0"/>
                </a:moveTo>
                <a:lnTo>
                  <a:pt x="1582049" y="0"/>
                </a:lnTo>
                <a:lnTo>
                  <a:pt x="1582049" y="1582048"/>
                </a:lnTo>
                <a:lnTo>
                  <a:pt x="0" y="1582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Freeform 28"/>
          <p:cNvSpPr/>
          <p:nvPr/>
        </p:nvSpPr>
        <p:spPr>
          <a:xfrm>
            <a:off x="1028700" y="6616932"/>
            <a:ext cx="471815" cy="545451"/>
          </a:xfrm>
          <a:custGeom>
            <a:avLst/>
            <a:gdLst/>
            <a:ahLst/>
            <a:cxnLst/>
            <a:rect l="l" t="t" r="r" b="b"/>
            <a:pathLst>
              <a:path w="471815" h="545451">
                <a:moveTo>
                  <a:pt x="0" y="0"/>
                </a:moveTo>
                <a:lnTo>
                  <a:pt x="471815" y="0"/>
                </a:lnTo>
                <a:lnTo>
                  <a:pt x="471815" y="545451"/>
                </a:lnTo>
                <a:lnTo>
                  <a:pt x="0" y="54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6029336" y="1028505"/>
            <a:ext cx="8105420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Belleza"/>
              </a:rPr>
              <a:t>COMPARATIVE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60748" y="5779329"/>
            <a:ext cx="5925175" cy="4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3438" dirty="0">
                <a:solidFill>
                  <a:srgbClr val="FFFFFF"/>
                </a:solidFill>
                <a:latin typeface="Montserrat Bold"/>
              </a:rPr>
              <a:t>PREVIOUS MODELS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2077" y="5779329"/>
            <a:ext cx="6122736" cy="4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3438" dirty="0">
                <a:solidFill>
                  <a:srgbClr val="FFFFFF"/>
                </a:solidFill>
                <a:latin typeface="Montserrat Bold"/>
              </a:rPr>
              <a:t>SleepSentiel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91024" y="6515100"/>
            <a:ext cx="398311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1"/>
              </a:rPr>
              <a:t>BASED ON ONE OR TWO PARAMETERS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28700" y="7950520"/>
            <a:ext cx="471815" cy="545451"/>
          </a:xfrm>
          <a:custGeom>
            <a:avLst/>
            <a:gdLst/>
            <a:ahLst/>
            <a:cxnLst/>
            <a:rect l="l" t="t" r="r" b="b"/>
            <a:pathLst>
              <a:path w="471815" h="545451">
                <a:moveTo>
                  <a:pt x="0" y="0"/>
                </a:moveTo>
                <a:lnTo>
                  <a:pt x="471815" y="0"/>
                </a:lnTo>
                <a:lnTo>
                  <a:pt x="471815" y="545451"/>
                </a:lnTo>
                <a:lnTo>
                  <a:pt x="0" y="54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617252" y="7887046"/>
            <a:ext cx="4887979" cy="588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1"/>
              </a:rPr>
              <a:t>NO ALERT SYSYTEM</a:t>
            </a:r>
          </a:p>
        </p:txBody>
      </p:sp>
      <p:sp>
        <p:nvSpPr>
          <p:cNvPr id="35" name="Freeform 35"/>
          <p:cNvSpPr/>
          <p:nvPr/>
        </p:nvSpPr>
        <p:spPr>
          <a:xfrm>
            <a:off x="9826672" y="7364344"/>
            <a:ext cx="471815" cy="545451"/>
          </a:xfrm>
          <a:custGeom>
            <a:avLst/>
            <a:gdLst/>
            <a:ahLst/>
            <a:cxnLst/>
            <a:rect l="l" t="t" r="r" b="b"/>
            <a:pathLst>
              <a:path w="471815" h="545451">
                <a:moveTo>
                  <a:pt x="0" y="0"/>
                </a:moveTo>
                <a:lnTo>
                  <a:pt x="471815" y="0"/>
                </a:lnTo>
                <a:lnTo>
                  <a:pt x="471815" y="545450"/>
                </a:lnTo>
                <a:lnTo>
                  <a:pt x="0" y="545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766532" y="6515100"/>
            <a:ext cx="471815" cy="545451"/>
          </a:xfrm>
          <a:custGeom>
            <a:avLst/>
            <a:gdLst/>
            <a:ahLst/>
            <a:cxnLst/>
            <a:rect l="l" t="t" r="r" b="b"/>
            <a:pathLst>
              <a:path w="471815" h="545451">
                <a:moveTo>
                  <a:pt x="0" y="0"/>
                </a:moveTo>
                <a:lnTo>
                  <a:pt x="471815" y="0"/>
                </a:lnTo>
                <a:lnTo>
                  <a:pt x="471815" y="545451"/>
                </a:lnTo>
                <a:lnTo>
                  <a:pt x="0" y="54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151937" y="6451717"/>
            <a:ext cx="431245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1"/>
              </a:rPr>
              <a:t>ALERT SYSYTEM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12687" y="7295152"/>
            <a:ext cx="69136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1"/>
              </a:rPr>
              <a:t>MONITORS 3  HEALTH CONDITIONS SIMULTANEOUSLY</a:t>
            </a:r>
          </a:p>
        </p:txBody>
      </p:sp>
      <p:sp>
        <p:nvSpPr>
          <p:cNvPr id="39" name="Freeform 39"/>
          <p:cNvSpPr/>
          <p:nvPr/>
        </p:nvSpPr>
        <p:spPr>
          <a:xfrm>
            <a:off x="5269549" y="1028700"/>
            <a:ext cx="759788" cy="785495"/>
          </a:xfrm>
          <a:custGeom>
            <a:avLst/>
            <a:gdLst/>
            <a:ahLst/>
            <a:cxnLst/>
            <a:rect l="l" t="t" r="r" b="b"/>
            <a:pathLst>
              <a:path w="759788" h="785495">
                <a:moveTo>
                  <a:pt x="0" y="0"/>
                </a:moveTo>
                <a:lnTo>
                  <a:pt x="759787" y="0"/>
                </a:lnTo>
                <a:lnTo>
                  <a:pt x="759787" y="785495"/>
                </a:lnTo>
                <a:lnTo>
                  <a:pt x="0" y="78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3713">
            <a:off x="13448230" y="3927892"/>
            <a:ext cx="4841568" cy="6287751"/>
          </a:xfrm>
          <a:custGeom>
            <a:avLst/>
            <a:gdLst/>
            <a:ahLst/>
            <a:cxnLst/>
            <a:rect l="l" t="t" r="r" b="b"/>
            <a:pathLst>
              <a:path w="4841568" h="6287751">
                <a:moveTo>
                  <a:pt x="0" y="0"/>
                </a:moveTo>
                <a:lnTo>
                  <a:pt x="4841568" y="0"/>
                </a:lnTo>
                <a:lnTo>
                  <a:pt x="4841568" y="6287751"/>
                </a:lnTo>
                <a:lnTo>
                  <a:pt x="0" y="628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03878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2"/>
                </a:lnTo>
                <a:lnTo>
                  <a:pt x="0" y="92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5877" y="508430"/>
            <a:ext cx="5730375" cy="159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222E34"/>
                </a:solidFill>
                <a:latin typeface="ITC Bauhaus Bold"/>
              </a:rPr>
              <a:t>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386529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2"/>
                </a:lnTo>
                <a:lnTo>
                  <a:pt x="0" y="92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569146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1"/>
                </a:lnTo>
                <a:lnTo>
                  <a:pt x="0" y="92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832669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2"/>
                </a:lnTo>
                <a:lnTo>
                  <a:pt x="0" y="92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071768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1"/>
                </a:lnTo>
                <a:lnTo>
                  <a:pt x="0" y="92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172664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1"/>
                </a:lnTo>
                <a:lnTo>
                  <a:pt x="0" y="92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1329" y="2127678"/>
            <a:ext cx="280213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ABSTRACT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1329" y="3386766"/>
            <a:ext cx="381878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81329" y="4573581"/>
            <a:ext cx="747251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METHODOLOGY &amp; MATERIALS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81329" y="6995568"/>
            <a:ext cx="481384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RESULT &amp;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81329" y="8182383"/>
            <a:ext cx="9317698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CONCLUSION  &amp; FUTURE WORKS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98804" y="5756469"/>
            <a:ext cx="751271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 WORKING PROCEDURE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9258300"/>
            <a:ext cx="925442" cy="925442"/>
          </a:xfrm>
          <a:custGeom>
            <a:avLst/>
            <a:gdLst/>
            <a:ahLst/>
            <a:cxnLst/>
            <a:rect l="l" t="t" r="r" b="b"/>
            <a:pathLst>
              <a:path w="925442" h="925442">
                <a:moveTo>
                  <a:pt x="0" y="0"/>
                </a:moveTo>
                <a:lnTo>
                  <a:pt x="925442" y="0"/>
                </a:lnTo>
                <a:lnTo>
                  <a:pt x="925442" y="925442"/>
                </a:lnTo>
                <a:lnTo>
                  <a:pt x="0" y="92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581329" y="9369199"/>
            <a:ext cx="9317698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1"/>
              </a:rPr>
              <a:t>COSTING &amp; COMPARATIVE ANALYSIS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571573" y="832280"/>
            <a:ext cx="1028700" cy="1058545"/>
            <a:chOff x="0" y="0"/>
            <a:chExt cx="270933" cy="2787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222E3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1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015390" cy="10281633"/>
          </a:xfrm>
          <a:custGeom>
            <a:avLst/>
            <a:gdLst/>
            <a:ahLst/>
            <a:cxnLst/>
            <a:rect l="l" t="t" r="r" b="b"/>
            <a:pathLst>
              <a:path w="8015390" h="10281633">
                <a:moveTo>
                  <a:pt x="0" y="0"/>
                </a:moveTo>
                <a:lnTo>
                  <a:pt x="8015390" y="0"/>
                </a:lnTo>
                <a:lnTo>
                  <a:pt x="8015390" y="10281633"/>
                </a:lnTo>
                <a:lnTo>
                  <a:pt x="0" y="10281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29815" y="5554080"/>
            <a:ext cx="7029485" cy="387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3"/>
              </a:lnSpc>
            </a:pPr>
            <a:r>
              <a:rPr lang="en-US" sz="8299">
                <a:solidFill>
                  <a:srgbClr val="162C44"/>
                </a:solidFill>
                <a:latin typeface="ITC Bauhaus Bold"/>
              </a:rPr>
              <a:t>CONCLUSION &amp; FUTURE WORK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6710" y="6923861"/>
            <a:ext cx="6014543" cy="2941015"/>
            <a:chOff x="0" y="0"/>
            <a:chExt cx="875880" cy="428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880" cy="428291"/>
            </a:xfrm>
            <a:custGeom>
              <a:avLst/>
              <a:gdLst/>
              <a:ahLst/>
              <a:cxnLst/>
              <a:rect l="l" t="t" r="r" b="b"/>
              <a:pathLst>
                <a:path w="875880" h="428291">
                  <a:moveTo>
                    <a:pt x="0" y="0"/>
                  </a:moveTo>
                  <a:lnTo>
                    <a:pt x="875880" y="0"/>
                  </a:lnTo>
                  <a:lnTo>
                    <a:pt x="875880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435D7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75880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06710" y="3360310"/>
            <a:ext cx="5420447" cy="2941015"/>
            <a:chOff x="0" y="0"/>
            <a:chExt cx="789363" cy="428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BCCDD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33062" y="6883699"/>
            <a:ext cx="5420447" cy="2941015"/>
            <a:chOff x="0" y="0"/>
            <a:chExt cx="789363" cy="4282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BCCD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33062" y="3360310"/>
            <a:ext cx="5420447" cy="2941015"/>
            <a:chOff x="0" y="0"/>
            <a:chExt cx="789363" cy="4282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435D7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82209" y="3045938"/>
            <a:ext cx="295801" cy="6778776"/>
          </a:xfrm>
          <a:custGeom>
            <a:avLst/>
            <a:gdLst/>
            <a:ahLst/>
            <a:cxnLst/>
            <a:rect l="l" t="t" r="r" b="b"/>
            <a:pathLst>
              <a:path w="295801" h="6778776">
                <a:moveTo>
                  <a:pt x="0" y="0"/>
                </a:moveTo>
                <a:lnTo>
                  <a:pt x="295801" y="0"/>
                </a:lnTo>
                <a:lnTo>
                  <a:pt x="295801" y="6778776"/>
                </a:lnTo>
                <a:lnTo>
                  <a:pt x="0" y="677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700808" y="3841675"/>
            <a:ext cx="5022738" cy="58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sz="3454">
                <a:solidFill>
                  <a:srgbClr val="000000"/>
                </a:solidFill>
                <a:latin typeface="DM Sans Bold"/>
              </a:rPr>
              <a:t>SUSTAINIBILITY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31916" y="7158575"/>
            <a:ext cx="5022738" cy="58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sz="3454">
                <a:solidFill>
                  <a:srgbClr val="000000"/>
                </a:solidFill>
                <a:latin typeface="DM Sans Bold"/>
              </a:rPr>
              <a:t> ACCESSIBILITY</a:t>
            </a:r>
            <a:r>
              <a:rPr lang="en-US" sz="3454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06735" y="7158575"/>
            <a:ext cx="5022738" cy="58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sz="3454">
                <a:solidFill>
                  <a:srgbClr val="FFFFFF"/>
                </a:solidFill>
                <a:latin typeface="DM Sans Bold"/>
              </a:rPr>
              <a:t>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31916" y="3841675"/>
            <a:ext cx="5022738" cy="58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sz="3454">
                <a:solidFill>
                  <a:srgbClr val="FFFFFF"/>
                </a:solidFill>
                <a:latin typeface="DM Sans Bold"/>
              </a:rPr>
              <a:t>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7192" y="4515898"/>
            <a:ext cx="4592186" cy="120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3224">
                <a:solidFill>
                  <a:srgbClr val="FFFFFF"/>
                </a:solidFill>
                <a:latin typeface="DM Sans"/>
              </a:rPr>
              <a:t>EARLY DISCOVERY OF SLEEP DISORDER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47192" y="7832821"/>
            <a:ext cx="4592186" cy="181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</a:rPr>
              <a:t>PHYSICALLY DISABLED PEOPLE CAN ACCESS IT EASILY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16285" y="4563523"/>
            <a:ext cx="4313068" cy="166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</a:pPr>
            <a:r>
              <a:rPr lang="en-US" sz="3205">
                <a:solidFill>
                  <a:srgbClr val="000000"/>
                </a:solidFill>
                <a:latin typeface="Canva Sans 1"/>
              </a:rPr>
              <a:t>DURATION OF SLEEP APNEA CAN BE IDENTIFIED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00808" y="7880446"/>
            <a:ext cx="5695829" cy="166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FFFFFF"/>
                </a:solidFill>
                <a:latin typeface="Canva Sans 1"/>
              </a:rPr>
              <a:t>ADDIITIONAL SENSORS CAN BE INCORPORATED TO ENHANCE SOPHISTICATION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07186" y="681544"/>
            <a:ext cx="8946614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1232B"/>
                </a:solidFill>
                <a:latin typeface="Belleza"/>
              </a:rPr>
              <a:t>CONCLUSION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28700" y="1028700"/>
            <a:ext cx="1027953" cy="1062733"/>
          </a:xfrm>
          <a:custGeom>
            <a:avLst/>
            <a:gdLst/>
            <a:ahLst/>
            <a:cxnLst/>
            <a:rect l="l" t="t" r="r" b="b"/>
            <a:pathLst>
              <a:path w="1027953" h="1062733">
                <a:moveTo>
                  <a:pt x="0" y="0"/>
                </a:moveTo>
                <a:lnTo>
                  <a:pt x="1027953" y="0"/>
                </a:lnTo>
                <a:lnTo>
                  <a:pt x="1027953" y="1062733"/>
                </a:lnTo>
                <a:lnTo>
                  <a:pt x="0" y="1062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9386" y="4484814"/>
            <a:ext cx="3050218" cy="2323250"/>
          </a:xfrm>
          <a:custGeom>
            <a:avLst/>
            <a:gdLst/>
            <a:ahLst/>
            <a:cxnLst/>
            <a:rect l="l" t="t" r="r" b="b"/>
            <a:pathLst>
              <a:path w="3050218" h="2323250">
                <a:moveTo>
                  <a:pt x="0" y="0"/>
                </a:moveTo>
                <a:lnTo>
                  <a:pt x="3050218" y="0"/>
                </a:lnTo>
                <a:lnTo>
                  <a:pt x="3050218" y="2323249"/>
                </a:lnTo>
                <a:lnTo>
                  <a:pt x="0" y="2323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29629" y="6286351"/>
            <a:ext cx="1889129" cy="18891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2C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79386" y="1019175"/>
            <a:ext cx="1178430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1"/>
              </a:lnSpc>
              <a:spcBef>
                <a:spcPct val="0"/>
              </a:spcBef>
            </a:pPr>
            <a:r>
              <a:rPr lang="en-US" sz="6451">
                <a:solidFill>
                  <a:srgbClr val="11232B"/>
                </a:solidFill>
                <a:latin typeface="Belleza"/>
              </a:rPr>
              <a:t>PROSPECTIVE ENDEAVORS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29629" y="2795502"/>
            <a:ext cx="1889129" cy="188912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2C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071382" y="1166159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6"/>
                </a:lnTo>
                <a:lnTo>
                  <a:pt x="0" y="84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69262" y="4968841"/>
            <a:ext cx="1410099" cy="1410099"/>
          </a:xfrm>
          <a:custGeom>
            <a:avLst/>
            <a:gdLst/>
            <a:ahLst/>
            <a:cxnLst/>
            <a:rect l="l" t="t" r="r" b="b"/>
            <a:pathLst>
              <a:path w="1410099" h="1410099">
                <a:moveTo>
                  <a:pt x="0" y="0"/>
                </a:moveTo>
                <a:lnTo>
                  <a:pt x="1410099" y="0"/>
                </a:lnTo>
                <a:lnTo>
                  <a:pt x="1410099" y="1410099"/>
                </a:lnTo>
                <a:lnTo>
                  <a:pt x="0" y="141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39198" y="3078346"/>
            <a:ext cx="669993" cy="1323442"/>
          </a:xfrm>
          <a:custGeom>
            <a:avLst/>
            <a:gdLst/>
            <a:ahLst/>
            <a:cxnLst/>
            <a:rect l="l" t="t" r="r" b="b"/>
            <a:pathLst>
              <a:path w="669993" h="1323442">
                <a:moveTo>
                  <a:pt x="0" y="0"/>
                </a:moveTo>
                <a:lnTo>
                  <a:pt x="669992" y="0"/>
                </a:lnTo>
                <a:lnTo>
                  <a:pt x="669992" y="1323442"/>
                </a:lnTo>
                <a:lnTo>
                  <a:pt x="0" y="13234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070354" y="6677365"/>
            <a:ext cx="1228408" cy="1107103"/>
          </a:xfrm>
          <a:custGeom>
            <a:avLst/>
            <a:gdLst/>
            <a:ahLst/>
            <a:cxnLst/>
            <a:rect l="l" t="t" r="r" b="b"/>
            <a:pathLst>
              <a:path w="1228408" h="1107103">
                <a:moveTo>
                  <a:pt x="0" y="0"/>
                </a:moveTo>
                <a:lnTo>
                  <a:pt x="1228408" y="0"/>
                </a:lnTo>
                <a:lnTo>
                  <a:pt x="1228408" y="1107102"/>
                </a:lnTo>
                <a:lnTo>
                  <a:pt x="0" y="110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818784" y="2889913"/>
            <a:ext cx="602069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22"/>
              </a:lnSpc>
              <a:spcBef>
                <a:spcPct val="0"/>
              </a:spcBef>
            </a:pPr>
            <a:r>
              <a:rPr lang="en-US" sz="3851">
                <a:solidFill>
                  <a:srgbClr val="11232B"/>
                </a:solidFill>
                <a:latin typeface="Codec Pro Bold"/>
              </a:rPr>
              <a:t>SPO2 SENSOR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8784" y="3553120"/>
            <a:ext cx="5859147" cy="11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504">
                <a:solidFill>
                  <a:srgbClr val="11232B"/>
                </a:solidFill>
                <a:latin typeface="Open Sauce"/>
              </a:rPr>
              <a:t>LOWER SP02 CAN BE DETECTED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39511" y="6416957"/>
            <a:ext cx="599996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22"/>
              </a:lnSpc>
              <a:spcBef>
                <a:spcPct val="0"/>
              </a:spcBef>
            </a:pPr>
            <a:r>
              <a:rPr lang="en-US" sz="3851">
                <a:solidFill>
                  <a:srgbClr val="11232B"/>
                </a:solidFill>
                <a:latin typeface="Codec Pro Bold"/>
              </a:rPr>
              <a:t>ACCELEROMETER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39511" y="7080164"/>
            <a:ext cx="7985386" cy="11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26"/>
              </a:lnSpc>
              <a:spcBef>
                <a:spcPct val="0"/>
              </a:spcBef>
            </a:pPr>
            <a:r>
              <a:rPr lang="en-US" sz="3504">
                <a:solidFill>
                  <a:srgbClr val="11232B"/>
                </a:solidFill>
                <a:latin typeface="Open Sauce"/>
              </a:rPr>
              <a:t>ANALYSIS OF X,Y &amp; Z PARAMETERS REVEAL PATIENT’S POSTURE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67206" y="6172200"/>
            <a:ext cx="37407" cy="4114800"/>
          </a:xfrm>
          <a:custGeom>
            <a:avLst/>
            <a:gdLst/>
            <a:ahLst/>
            <a:cxnLst/>
            <a:rect l="l" t="t" r="r" b="b"/>
            <a:pathLst>
              <a:path w="37407" h="4114800">
                <a:moveTo>
                  <a:pt x="0" y="0"/>
                </a:moveTo>
                <a:lnTo>
                  <a:pt x="37407" y="0"/>
                </a:lnTo>
                <a:lnTo>
                  <a:pt x="374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1906" y="1860353"/>
            <a:ext cx="10931372" cy="239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96"/>
              </a:lnSpc>
              <a:spcBef>
                <a:spcPct val="0"/>
              </a:spcBef>
            </a:pPr>
            <a:r>
              <a:rPr lang="en-US" sz="13997">
                <a:solidFill>
                  <a:srgbClr val="000000"/>
                </a:solidFill>
                <a:latin typeface="The Youngest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58862" y="4729162"/>
            <a:ext cx="4434632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Canva Sans 1"/>
              </a:rPr>
              <a:t>PRESENTED BY-</a:t>
            </a:r>
          </a:p>
        </p:txBody>
      </p:sp>
      <p:sp>
        <p:nvSpPr>
          <p:cNvPr id="5" name="Freeform 5"/>
          <p:cNvSpPr/>
          <p:nvPr/>
        </p:nvSpPr>
        <p:spPr>
          <a:xfrm>
            <a:off x="11819149" y="6082839"/>
            <a:ext cx="37407" cy="4114800"/>
          </a:xfrm>
          <a:custGeom>
            <a:avLst/>
            <a:gdLst/>
            <a:ahLst/>
            <a:cxnLst/>
            <a:rect l="l" t="t" r="r" b="b"/>
            <a:pathLst>
              <a:path w="37407" h="4114800">
                <a:moveTo>
                  <a:pt x="0" y="0"/>
                </a:moveTo>
                <a:lnTo>
                  <a:pt x="37408" y="0"/>
                </a:lnTo>
                <a:lnTo>
                  <a:pt x="37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15386" y="6942455"/>
            <a:ext cx="4348635" cy="1287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 1"/>
              </a:rPr>
              <a:t>REYANA SHAHID</a:t>
            </a:r>
          </a:p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 1"/>
              </a:rPr>
              <a:t>ID : 1911002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91906" y="6906434"/>
            <a:ext cx="10931372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SABICUNNAHAR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ID : 1911003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2925" y="6906434"/>
            <a:ext cx="4295924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 1"/>
              </a:rPr>
              <a:t>SAIFUL ISLAM SAIF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1"/>
              </a:rPr>
              <a:t>ID : 1911011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5394" y="213575"/>
            <a:ext cx="5371848" cy="159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222E34"/>
                </a:solidFill>
                <a:latin typeface="ITC Bauhaus Bold"/>
              </a:rPr>
              <a:t>ABSTRACT</a:t>
            </a:r>
          </a:p>
        </p:txBody>
      </p:sp>
      <p:sp>
        <p:nvSpPr>
          <p:cNvPr id="3" name="Freeform 3"/>
          <p:cNvSpPr/>
          <p:nvPr/>
        </p:nvSpPr>
        <p:spPr>
          <a:xfrm>
            <a:off x="1538358" y="2480316"/>
            <a:ext cx="1029772" cy="541003"/>
          </a:xfrm>
          <a:custGeom>
            <a:avLst/>
            <a:gdLst/>
            <a:ahLst/>
            <a:cxnLst/>
            <a:rect l="l" t="t" r="r" b="b"/>
            <a:pathLst>
              <a:path w="1029772" h="541003">
                <a:moveTo>
                  <a:pt x="0" y="0"/>
                </a:moveTo>
                <a:lnTo>
                  <a:pt x="1029772" y="0"/>
                </a:lnTo>
                <a:lnTo>
                  <a:pt x="1029772" y="541003"/>
                </a:lnTo>
                <a:lnTo>
                  <a:pt x="0" y="54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6313" y="5880389"/>
            <a:ext cx="793862" cy="746294"/>
          </a:xfrm>
          <a:custGeom>
            <a:avLst/>
            <a:gdLst/>
            <a:ahLst/>
            <a:cxnLst/>
            <a:rect l="l" t="t" r="r" b="b"/>
            <a:pathLst>
              <a:path w="793862" h="746294">
                <a:moveTo>
                  <a:pt x="0" y="0"/>
                </a:moveTo>
                <a:lnTo>
                  <a:pt x="793862" y="0"/>
                </a:lnTo>
                <a:lnTo>
                  <a:pt x="793862" y="746294"/>
                </a:lnTo>
                <a:lnTo>
                  <a:pt x="0" y="74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313" y="7707523"/>
            <a:ext cx="710126" cy="708272"/>
          </a:xfrm>
          <a:custGeom>
            <a:avLst/>
            <a:gdLst/>
            <a:ahLst/>
            <a:cxnLst/>
            <a:rect l="l" t="t" r="r" b="b"/>
            <a:pathLst>
              <a:path w="710126" h="708272">
                <a:moveTo>
                  <a:pt x="0" y="0"/>
                </a:moveTo>
                <a:lnTo>
                  <a:pt x="710126" y="0"/>
                </a:lnTo>
                <a:lnTo>
                  <a:pt x="710126" y="708272"/>
                </a:lnTo>
                <a:lnTo>
                  <a:pt x="0" y="708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313" y="4097644"/>
            <a:ext cx="721426" cy="706420"/>
          </a:xfrm>
          <a:custGeom>
            <a:avLst/>
            <a:gdLst/>
            <a:ahLst/>
            <a:cxnLst/>
            <a:rect l="l" t="t" r="r" b="b"/>
            <a:pathLst>
              <a:path w="721426" h="706420">
                <a:moveTo>
                  <a:pt x="0" y="0"/>
                </a:moveTo>
                <a:lnTo>
                  <a:pt x="721426" y="0"/>
                </a:lnTo>
                <a:lnTo>
                  <a:pt x="721426" y="706420"/>
                </a:lnTo>
                <a:lnTo>
                  <a:pt x="0" y="706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64434" y="2450454"/>
            <a:ext cx="12351899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22E34"/>
                </a:solidFill>
                <a:latin typeface="Canva Sans 1"/>
              </a:rPr>
              <a:t>ADEQUATE SLEEP IS ESSENTIAL FOR HEALTHY LIFESTYLE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4434" y="3836809"/>
            <a:ext cx="1369486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22E34"/>
                </a:solidFill>
                <a:latin typeface="Canva Sans 1"/>
              </a:rPr>
              <a:t>SLEEP APNEA ,A DISORDER ,RESULTS IS PHYSIOLOGICAL ALTERATIONS DURING SLEEP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4434" y="5522099"/>
            <a:ext cx="1369486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222E34"/>
                </a:solidFill>
                <a:latin typeface="Canva Sans 1"/>
              </a:rPr>
              <a:t>PREVIOUSLY DEVELOPED DEVICES LACK THE CAPABILITY FOR REAL TIME MONITORING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4434" y="7512189"/>
            <a:ext cx="13225843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22E34"/>
                </a:solidFill>
                <a:latin typeface="Canva Sans 1"/>
              </a:rPr>
              <a:t>SleepSentiel INCORPORATES A WEARABLE DEVICE DESIGNED TO CONTINUOUSLY MONITOR HEALTH CONDITIONS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89582" y="1938536"/>
            <a:ext cx="55920" cy="55902"/>
            <a:chOff x="0" y="0"/>
            <a:chExt cx="74560" cy="74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sp>
        <p:nvSpPr>
          <p:cNvPr id="4" name="AutoShape 4"/>
          <p:cNvSpPr/>
          <p:nvPr/>
        </p:nvSpPr>
        <p:spPr>
          <a:xfrm rot="5116220">
            <a:off x="6302797" y="2078921"/>
            <a:ext cx="237714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6393692" y="1938552"/>
            <a:ext cx="56178" cy="56178"/>
            <a:chOff x="0" y="0"/>
            <a:chExt cx="74904" cy="749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0" y="37465"/>
                  </a:moveTo>
                  <a:cubicBezTo>
                    <a:pt x="0" y="16764"/>
                    <a:pt x="16764" y="0"/>
                    <a:pt x="37465" y="0"/>
                  </a:cubicBezTo>
                  <a:cubicBezTo>
                    <a:pt x="58166" y="0"/>
                    <a:pt x="74930" y="16764"/>
                    <a:pt x="74930" y="37465"/>
                  </a:cubicBezTo>
                  <a:cubicBezTo>
                    <a:pt x="74930" y="58166"/>
                    <a:pt x="58166" y="74930"/>
                    <a:pt x="37465" y="74930"/>
                  </a:cubicBezTo>
                  <a:cubicBezTo>
                    <a:pt x="16764" y="74930"/>
                    <a:pt x="0" y="58166"/>
                    <a:pt x="0" y="37465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12788" y="1938552"/>
            <a:ext cx="55921" cy="55902"/>
            <a:chOff x="0" y="0"/>
            <a:chExt cx="74561" cy="745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2603733" y="2301252"/>
            <a:ext cx="55921" cy="55902"/>
            <a:chOff x="0" y="0"/>
            <a:chExt cx="74561" cy="745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sp>
        <p:nvSpPr>
          <p:cNvPr id="11" name="AutoShape 11"/>
          <p:cNvSpPr/>
          <p:nvPr/>
        </p:nvSpPr>
        <p:spPr>
          <a:xfrm rot="5311232">
            <a:off x="4886875" y="2216720"/>
            <a:ext cx="223272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10800000">
            <a:off x="4970551" y="2301252"/>
            <a:ext cx="55921" cy="55902"/>
            <a:chOff x="0" y="0"/>
            <a:chExt cx="74561" cy="745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028700" y="2357154"/>
            <a:ext cx="959363" cy="1128662"/>
          </a:xfrm>
          <a:custGeom>
            <a:avLst/>
            <a:gdLst/>
            <a:ahLst/>
            <a:cxnLst/>
            <a:rect l="l" t="t" r="r" b="b"/>
            <a:pathLst>
              <a:path w="959363" h="1128662">
                <a:moveTo>
                  <a:pt x="0" y="0"/>
                </a:moveTo>
                <a:lnTo>
                  <a:pt x="959363" y="0"/>
                </a:lnTo>
                <a:lnTo>
                  <a:pt x="959363" y="1128662"/>
                </a:lnTo>
                <a:lnTo>
                  <a:pt x="0" y="11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57620" y="7303"/>
            <a:ext cx="8078955" cy="159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222E34"/>
                </a:solidFill>
                <a:latin typeface="ITC Bauhaus Bold"/>
              </a:rPr>
              <a:t>INTRODUCTION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6011595"/>
            <a:ext cx="959363" cy="1128662"/>
          </a:xfrm>
          <a:custGeom>
            <a:avLst/>
            <a:gdLst/>
            <a:ahLst/>
            <a:cxnLst/>
            <a:rect l="l" t="t" r="r" b="b"/>
            <a:pathLst>
              <a:path w="959363" h="1128662">
                <a:moveTo>
                  <a:pt x="0" y="0"/>
                </a:moveTo>
                <a:lnTo>
                  <a:pt x="959363" y="0"/>
                </a:lnTo>
                <a:lnTo>
                  <a:pt x="959363" y="1128662"/>
                </a:lnTo>
                <a:lnTo>
                  <a:pt x="0" y="11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99937" y="3638216"/>
            <a:ext cx="959363" cy="1128662"/>
          </a:xfrm>
          <a:custGeom>
            <a:avLst/>
            <a:gdLst/>
            <a:ahLst/>
            <a:cxnLst/>
            <a:rect l="l" t="t" r="r" b="b"/>
            <a:pathLst>
              <a:path w="959363" h="1128662">
                <a:moveTo>
                  <a:pt x="0" y="0"/>
                </a:moveTo>
                <a:lnTo>
                  <a:pt x="959363" y="0"/>
                </a:lnTo>
                <a:lnTo>
                  <a:pt x="959363" y="1128663"/>
                </a:lnTo>
                <a:lnTo>
                  <a:pt x="0" y="112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99937" y="8129638"/>
            <a:ext cx="959363" cy="1128662"/>
          </a:xfrm>
          <a:custGeom>
            <a:avLst/>
            <a:gdLst/>
            <a:ahLst/>
            <a:cxnLst/>
            <a:rect l="l" t="t" r="r" b="b"/>
            <a:pathLst>
              <a:path w="959363" h="1128662">
                <a:moveTo>
                  <a:pt x="0" y="0"/>
                </a:moveTo>
                <a:lnTo>
                  <a:pt x="959363" y="0"/>
                </a:lnTo>
                <a:lnTo>
                  <a:pt x="959363" y="1128662"/>
                </a:lnTo>
                <a:lnTo>
                  <a:pt x="0" y="11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659654" y="2395254"/>
            <a:ext cx="13746601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22E34"/>
                </a:solidFill>
                <a:latin typeface="Canva Sans 1"/>
              </a:rPr>
              <a:t>SleepSentiel OBSERVES HEART RATE,ECG &amp; MOVEMENT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59654" y="3724066"/>
            <a:ext cx="12701263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>
                <a:solidFill>
                  <a:srgbClr val="222E34"/>
                </a:solidFill>
                <a:latin typeface="Canva Sans 1"/>
              </a:rPr>
              <a:t>WEARABLE DEVICE GATHERS DATA &amp; SENDS REAL TIME DATA TO A CENTRALIZED CLOUD PLATFORM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59654" y="5969317"/>
            <a:ext cx="1310448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222E34"/>
                </a:solidFill>
                <a:latin typeface="Canva Sans 1"/>
              </a:rPr>
              <a:t>OFFER REMOTE ACCESSIBILITY &amp;  PROACTIVE APPROACH FOR HEALTHCARE PROVIDERS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3733" y="8379961"/>
            <a:ext cx="13240280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>
                <a:solidFill>
                  <a:srgbClr val="222E34"/>
                </a:solidFill>
                <a:latin typeface="Canva Sans 1"/>
              </a:rPr>
              <a:t>EASY TO NAVIGATE &amp; PRIORITIZE EARLY DETECTION OF HEALTH CONCERNS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72316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6"/>
                </a:lnTo>
                <a:lnTo>
                  <a:pt x="0" y="84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5950" y="3572426"/>
            <a:ext cx="3782109" cy="4841099"/>
            <a:chOff x="0" y="0"/>
            <a:chExt cx="6350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16926" y="3572426"/>
            <a:ext cx="3782109" cy="4841099"/>
            <a:chOff x="0" y="0"/>
            <a:chExt cx="6350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77617" y="3572426"/>
            <a:ext cx="3782109" cy="4841099"/>
            <a:chOff x="0" y="0"/>
            <a:chExt cx="6350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16926" y="4229417"/>
            <a:ext cx="3782109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1"/>
              </a:rPr>
              <a:t>INPUT LAYERS INCLUDE 3 SENSORS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703" y="19051"/>
            <a:ext cx="15600396" cy="159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222E34"/>
                </a:solidFill>
                <a:latin typeface="ITC Bauhaus Bold"/>
              </a:rPr>
              <a:t> METHODOLOGY &amp; MATERIALS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0648" y="1767541"/>
            <a:ext cx="5483151" cy="85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11232B"/>
                </a:solidFill>
                <a:latin typeface="Belleza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164" y="4221961"/>
            <a:ext cx="3451002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1"/>
              </a:rPr>
              <a:t>MICROCONTR-OLLER  POSSESS WIFI  CONNECTIVITY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254991" y="3572426"/>
            <a:ext cx="3782109" cy="4841099"/>
            <a:chOff x="0" y="0"/>
            <a:chExt cx="6350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489609" y="4221961"/>
            <a:ext cx="2988655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1"/>
              </a:rPr>
              <a:t>OUTPUT LAYER INCLUDES MOBILE APPLICATION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95545" y="4219892"/>
            <a:ext cx="3568931" cy="186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Canva Sans 1"/>
              </a:rPr>
              <a:t>CONNECTS INPUT  &amp; OUTPUT LAYER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0793" y="1028700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6"/>
                </a:lnTo>
                <a:lnTo>
                  <a:pt x="0" y="84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0950" y="3131427"/>
            <a:ext cx="3086100" cy="4555706"/>
            <a:chOff x="0" y="0"/>
            <a:chExt cx="812800" cy="1199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199857"/>
            </a:xfrm>
            <a:custGeom>
              <a:avLst/>
              <a:gdLst/>
              <a:ahLst/>
              <a:cxnLst/>
              <a:rect l="l" t="t" r="r" b="b"/>
              <a:pathLst>
                <a:path w="812800" h="1199857">
                  <a:moveTo>
                    <a:pt x="0" y="0"/>
                  </a:moveTo>
                  <a:lnTo>
                    <a:pt x="812800" y="0"/>
                  </a:lnTo>
                  <a:lnTo>
                    <a:pt x="812800" y="1199857"/>
                  </a:lnTo>
                  <a:lnTo>
                    <a:pt x="0" y="1199857"/>
                  </a:ln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23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548559" y="4049112"/>
            <a:ext cx="20523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548559" y="5390230"/>
            <a:ext cx="20523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5548559" y="6749347"/>
            <a:ext cx="20523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V="1">
            <a:off x="10686881" y="5352131"/>
            <a:ext cx="214595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/>
          <p:nvPr/>
        </p:nvGrpSpPr>
        <p:grpSpPr>
          <a:xfrm>
            <a:off x="1028700" y="3370849"/>
            <a:ext cx="4416196" cy="1356526"/>
            <a:chOff x="0" y="0"/>
            <a:chExt cx="1163113" cy="357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3113" cy="357274"/>
            </a:xfrm>
            <a:custGeom>
              <a:avLst/>
              <a:gdLst/>
              <a:ahLst/>
              <a:cxnLst/>
              <a:rect l="l" t="t" r="r" b="b"/>
              <a:pathLst>
                <a:path w="1163113" h="357274">
                  <a:moveTo>
                    <a:pt x="89407" y="0"/>
                  </a:moveTo>
                  <a:lnTo>
                    <a:pt x="1073707" y="0"/>
                  </a:lnTo>
                  <a:cubicBezTo>
                    <a:pt x="1123085" y="0"/>
                    <a:pt x="1163113" y="40029"/>
                    <a:pt x="1163113" y="89407"/>
                  </a:cubicBezTo>
                  <a:lnTo>
                    <a:pt x="1163113" y="267868"/>
                  </a:lnTo>
                  <a:cubicBezTo>
                    <a:pt x="1163113" y="317246"/>
                    <a:pt x="1123085" y="357274"/>
                    <a:pt x="1073707" y="357274"/>
                  </a:cubicBezTo>
                  <a:lnTo>
                    <a:pt x="89407" y="357274"/>
                  </a:lnTo>
                  <a:cubicBezTo>
                    <a:pt x="40029" y="357274"/>
                    <a:pt x="0" y="317246"/>
                    <a:pt x="0" y="267868"/>
                  </a:cubicBezTo>
                  <a:lnTo>
                    <a:pt x="0" y="89407"/>
                  </a:lnTo>
                  <a:cubicBezTo>
                    <a:pt x="0" y="40029"/>
                    <a:pt x="40029" y="0"/>
                    <a:pt x="89407" y="0"/>
                  </a:cubicBez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63113" cy="395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93636" y="923925"/>
            <a:ext cx="8286006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Belleza"/>
              </a:rPr>
              <a:t>OUTLINE OF THE SYSYTEM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00950" y="5067300"/>
            <a:ext cx="308610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 1"/>
              </a:rPr>
              <a:t>ESP-32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2577" y="4829420"/>
            <a:ext cx="4416196" cy="1356526"/>
            <a:chOff x="0" y="0"/>
            <a:chExt cx="1163113" cy="357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3113" cy="357274"/>
            </a:xfrm>
            <a:custGeom>
              <a:avLst/>
              <a:gdLst/>
              <a:ahLst/>
              <a:cxnLst/>
              <a:rect l="l" t="t" r="r" b="b"/>
              <a:pathLst>
                <a:path w="1163113" h="357274">
                  <a:moveTo>
                    <a:pt x="89407" y="0"/>
                  </a:moveTo>
                  <a:lnTo>
                    <a:pt x="1073707" y="0"/>
                  </a:lnTo>
                  <a:cubicBezTo>
                    <a:pt x="1123085" y="0"/>
                    <a:pt x="1163113" y="40029"/>
                    <a:pt x="1163113" y="89407"/>
                  </a:cubicBezTo>
                  <a:lnTo>
                    <a:pt x="1163113" y="267868"/>
                  </a:lnTo>
                  <a:cubicBezTo>
                    <a:pt x="1163113" y="317246"/>
                    <a:pt x="1123085" y="357274"/>
                    <a:pt x="1073707" y="357274"/>
                  </a:cubicBezTo>
                  <a:lnTo>
                    <a:pt x="89407" y="357274"/>
                  </a:lnTo>
                  <a:cubicBezTo>
                    <a:pt x="40029" y="357274"/>
                    <a:pt x="0" y="317246"/>
                    <a:pt x="0" y="267868"/>
                  </a:cubicBezTo>
                  <a:lnTo>
                    <a:pt x="0" y="89407"/>
                  </a:lnTo>
                  <a:cubicBezTo>
                    <a:pt x="0" y="40029"/>
                    <a:pt x="40029" y="0"/>
                    <a:pt x="89407" y="0"/>
                  </a:cubicBez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63113" cy="395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330607"/>
            <a:ext cx="4519859" cy="1356526"/>
            <a:chOff x="0" y="0"/>
            <a:chExt cx="1190416" cy="3572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0416" cy="357274"/>
            </a:xfrm>
            <a:custGeom>
              <a:avLst/>
              <a:gdLst/>
              <a:ahLst/>
              <a:cxnLst/>
              <a:rect l="l" t="t" r="r" b="b"/>
              <a:pathLst>
                <a:path w="1190416" h="357274">
                  <a:moveTo>
                    <a:pt x="87356" y="0"/>
                  </a:moveTo>
                  <a:lnTo>
                    <a:pt x="1103059" y="0"/>
                  </a:lnTo>
                  <a:cubicBezTo>
                    <a:pt x="1126228" y="0"/>
                    <a:pt x="1148447" y="9204"/>
                    <a:pt x="1164829" y="25586"/>
                  </a:cubicBezTo>
                  <a:cubicBezTo>
                    <a:pt x="1181212" y="41969"/>
                    <a:pt x="1190416" y="64188"/>
                    <a:pt x="1190416" y="87356"/>
                  </a:cubicBezTo>
                  <a:lnTo>
                    <a:pt x="1190416" y="269918"/>
                  </a:lnTo>
                  <a:cubicBezTo>
                    <a:pt x="1190416" y="318164"/>
                    <a:pt x="1151305" y="357274"/>
                    <a:pt x="1103059" y="357274"/>
                  </a:cubicBezTo>
                  <a:lnTo>
                    <a:pt x="87356" y="357274"/>
                  </a:lnTo>
                  <a:cubicBezTo>
                    <a:pt x="64188" y="357274"/>
                    <a:pt x="41969" y="348071"/>
                    <a:pt x="25586" y="331688"/>
                  </a:cubicBezTo>
                  <a:cubicBezTo>
                    <a:pt x="9204" y="315306"/>
                    <a:pt x="0" y="293087"/>
                    <a:pt x="0" y="269918"/>
                  </a:cubicBezTo>
                  <a:lnTo>
                    <a:pt x="0" y="87356"/>
                  </a:lnTo>
                  <a:cubicBezTo>
                    <a:pt x="0" y="64188"/>
                    <a:pt x="9204" y="41969"/>
                    <a:pt x="25586" y="25586"/>
                  </a:cubicBezTo>
                  <a:cubicBezTo>
                    <a:pt x="41969" y="9204"/>
                    <a:pt x="64188" y="0"/>
                    <a:pt x="87356" y="0"/>
                  </a:cubicBez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90416" cy="395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43104" y="4479139"/>
            <a:ext cx="3245362" cy="1745983"/>
            <a:chOff x="0" y="0"/>
            <a:chExt cx="812800" cy="3572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357274"/>
            </a:xfrm>
            <a:custGeom>
              <a:avLst/>
              <a:gdLst/>
              <a:ahLst/>
              <a:cxnLst/>
              <a:rect l="l" t="t" r="r" b="b"/>
              <a:pathLst>
                <a:path w="812800" h="35727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9334"/>
                  </a:lnTo>
                  <a:cubicBezTo>
                    <a:pt x="812800" y="299993"/>
                    <a:pt x="755519" y="357274"/>
                    <a:pt x="684859" y="357274"/>
                  </a:cubicBezTo>
                  <a:lnTo>
                    <a:pt x="127941" y="357274"/>
                  </a:lnTo>
                  <a:cubicBezTo>
                    <a:pt x="94009" y="357274"/>
                    <a:pt x="61467" y="343795"/>
                    <a:pt x="37473" y="319801"/>
                  </a:cubicBezTo>
                  <a:cubicBezTo>
                    <a:pt x="13479" y="295808"/>
                    <a:pt x="0" y="263266"/>
                    <a:pt x="0" y="22933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435D7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395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15143" y="4953939"/>
            <a:ext cx="3322482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nva Sans 1"/>
              </a:rPr>
              <a:t>AD8232 ECG SENSOR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8359" y="3435067"/>
            <a:ext cx="362926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1"/>
              </a:rPr>
              <a:t>HEART RATE PULSE SENSOR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7704" y="6662466"/>
            <a:ext cx="3949601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nva Sans 1"/>
              </a:rPr>
              <a:t>ACCELEROMETER</a:t>
            </a:r>
            <a:r>
              <a:rPr lang="en-US" sz="3499" dirty="0">
                <a:solidFill>
                  <a:srgbClr val="000000"/>
                </a:solidFill>
                <a:latin typeface="Canva Sans 1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18911" y="5038123"/>
            <a:ext cx="2599858" cy="587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nva Sans 1"/>
              </a:rPr>
              <a:t>Blynk app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16007" cy="843616"/>
          </a:xfrm>
          <a:custGeom>
            <a:avLst/>
            <a:gdLst/>
            <a:ahLst/>
            <a:cxnLst/>
            <a:rect l="l" t="t" r="r" b="b"/>
            <a:pathLst>
              <a:path w="816007" h="843616">
                <a:moveTo>
                  <a:pt x="0" y="0"/>
                </a:moveTo>
                <a:lnTo>
                  <a:pt x="816007" y="0"/>
                </a:lnTo>
                <a:lnTo>
                  <a:pt x="816007" y="843616"/>
                </a:lnTo>
                <a:lnTo>
                  <a:pt x="0" y="84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7974" y="3492587"/>
            <a:ext cx="1003612" cy="1003612"/>
          </a:xfrm>
          <a:custGeom>
            <a:avLst/>
            <a:gdLst/>
            <a:ahLst/>
            <a:cxnLst/>
            <a:rect l="l" t="t" r="r" b="b"/>
            <a:pathLst>
              <a:path w="1003612" h="1003612">
                <a:moveTo>
                  <a:pt x="0" y="0"/>
                </a:moveTo>
                <a:lnTo>
                  <a:pt x="1003612" y="0"/>
                </a:lnTo>
                <a:lnTo>
                  <a:pt x="1003612" y="1003612"/>
                </a:lnTo>
                <a:lnTo>
                  <a:pt x="0" y="100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0759" y="3492587"/>
            <a:ext cx="5765713" cy="5765713"/>
          </a:xfrm>
          <a:custGeom>
            <a:avLst/>
            <a:gdLst/>
            <a:ahLst/>
            <a:cxnLst/>
            <a:rect l="l" t="t" r="r" b="b"/>
            <a:pathLst>
              <a:path w="5765713" h="5765713">
                <a:moveTo>
                  <a:pt x="0" y="0"/>
                </a:moveTo>
                <a:lnTo>
                  <a:pt x="5765713" y="0"/>
                </a:lnTo>
                <a:lnTo>
                  <a:pt x="5765713" y="5765713"/>
                </a:lnTo>
                <a:lnTo>
                  <a:pt x="0" y="5765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05408" y="923925"/>
            <a:ext cx="7724477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1232B"/>
                </a:solidFill>
                <a:latin typeface="Belleza"/>
              </a:rPr>
              <a:t>MODULES &amp; MATERIALS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0609" y="3435437"/>
            <a:ext cx="725031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1232B"/>
                </a:solidFill>
                <a:latin typeface="Canva Sans 1"/>
              </a:rPr>
              <a:t> BUILT-IN WIFI WHICH TRANSMITS DATA, COLLECTED BY MONITORING DEVICE TO BLYNK APP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112" y="471334"/>
            <a:ext cx="4904244" cy="4904244"/>
          </a:xfrm>
          <a:custGeom>
            <a:avLst/>
            <a:gdLst/>
            <a:ahLst/>
            <a:cxnLst/>
            <a:rect l="l" t="t" r="r" b="b"/>
            <a:pathLst>
              <a:path w="4904244" h="4904244">
                <a:moveTo>
                  <a:pt x="0" y="0"/>
                </a:moveTo>
                <a:lnTo>
                  <a:pt x="4904244" y="0"/>
                </a:lnTo>
                <a:lnTo>
                  <a:pt x="4904244" y="4904244"/>
                </a:lnTo>
                <a:lnTo>
                  <a:pt x="0" y="490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9342" y="5143500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87792" y="471334"/>
            <a:ext cx="5419120" cy="4904244"/>
          </a:xfrm>
          <a:custGeom>
            <a:avLst/>
            <a:gdLst/>
            <a:ahLst/>
            <a:cxnLst/>
            <a:rect l="l" t="t" r="r" b="b"/>
            <a:pathLst>
              <a:path w="5419120" h="4904244">
                <a:moveTo>
                  <a:pt x="0" y="0"/>
                </a:moveTo>
                <a:lnTo>
                  <a:pt x="5419120" y="0"/>
                </a:lnTo>
                <a:lnTo>
                  <a:pt x="5419120" y="4904244"/>
                </a:lnTo>
                <a:lnTo>
                  <a:pt x="0" y="490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99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7112" y="5931508"/>
            <a:ext cx="924138" cy="1066826"/>
          </a:xfrm>
          <a:custGeom>
            <a:avLst/>
            <a:gdLst/>
            <a:ahLst/>
            <a:cxnLst/>
            <a:rect l="l" t="t" r="r" b="b"/>
            <a:pathLst>
              <a:path w="924138" h="1066826">
                <a:moveTo>
                  <a:pt x="0" y="0"/>
                </a:moveTo>
                <a:lnTo>
                  <a:pt x="924138" y="0"/>
                </a:lnTo>
                <a:lnTo>
                  <a:pt x="924138" y="1066826"/>
                </a:lnTo>
                <a:lnTo>
                  <a:pt x="0" y="106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87792" y="5931508"/>
            <a:ext cx="924138" cy="1066826"/>
          </a:xfrm>
          <a:custGeom>
            <a:avLst/>
            <a:gdLst/>
            <a:ahLst/>
            <a:cxnLst/>
            <a:rect l="l" t="t" r="r" b="b"/>
            <a:pathLst>
              <a:path w="924138" h="1066826">
                <a:moveTo>
                  <a:pt x="0" y="0"/>
                </a:moveTo>
                <a:lnTo>
                  <a:pt x="924139" y="0"/>
                </a:lnTo>
                <a:lnTo>
                  <a:pt x="924139" y="1066826"/>
                </a:lnTo>
                <a:lnTo>
                  <a:pt x="0" y="106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29342" y="495287"/>
            <a:ext cx="924138" cy="1066826"/>
          </a:xfrm>
          <a:custGeom>
            <a:avLst/>
            <a:gdLst/>
            <a:ahLst/>
            <a:cxnLst/>
            <a:rect l="l" t="t" r="r" b="b"/>
            <a:pathLst>
              <a:path w="924138" h="1066826">
                <a:moveTo>
                  <a:pt x="0" y="0"/>
                </a:moveTo>
                <a:lnTo>
                  <a:pt x="924138" y="0"/>
                </a:lnTo>
                <a:lnTo>
                  <a:pt x="924138" y="1066826"/>
                </a:lnTo>
                <a:lnTo>
                  <a:pt x="0" y="106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3767" y="5874358"/>
            <a:ext cx="4442175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1232B"/>
                </a:solidFill>
                <a:latin typeface="Canva Sans 1"/>
              </a:rPr>
              <a:t>DETECTS CHANGING HEART RATE DURING SLEEP APNEA EPISODES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53480" y="428612"/>
            <a:ext cx="3915144" cy="374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1"/>
              </a:lnSpc>
            </a:pPr>
            <a:r>
              <a:rPr lang="en-US" sz="3551">
                <a:solidFill>
                  <a:srgbClr val="11232B"/>
                </a:solidFill>
                <a:latin typeface="Canva Sans 1"/>
              </a:rPr>
              <a:t>CAPTURES DETAILED WAVEFORM OF HEART’S ELECTRICAL ACTIVITY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88131" y="5874358"/>
            <a:ext cx="3669986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1232B"/>
                </a:solidFill>
                <a:latin typeface="Canva Sans 1"/>
              </a:rPr>
              <a:t>MOVEMENT DATA CONTRIBUTES TO ASSESS SLEEP MONITORING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lowchart: Stored Data 48">
            <a:extLst>
              <a:ext uri="{FF2B5EF4-FFF2-40B4-BE49-F238E27FC236}">
                <a16:creationId xmlns:a16="http://schemas.microsoft.com/office/drawing/2014/main" id="{83D8A797-B5A1-973C-8A73-FF8FBBA45AAC}"/>
              </a:ext>
            </a:extLst>
          </p:cNvPr>
          <p:cNvSpPr/>
          <p:nvPr/>
        </p:nvSpPr>
        <p:spPr>
          <a:xfrm>
            <a:off x="13183805" y="8500102"/>
            <a:ext cx="4113593" cy="861962"/>
          </a:xfrm>
          <a:prstGeom prst="flowChartOnlineStorage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5D78ED-E546-C4D6-C5FB-F5099617D83F}"/>
              </a:ext>
            </a:extLst>
          </p:cNvPr>
          <p:cNvSpPr/>
          <p:nvPr/>
        </p:nvSpPr>
        <p:spPr>
          <a:xfrm>
            <a:off x="4550385" y="1674855"/>
            <a:ext cx="4263289" cy="560361"/>
          </a:xfrm>
          <a:prstGeom prst="roundRect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5095871" y="-143796"/>
            <a:ext cx="9651212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17"/>
              </a:lnSpc>
            </a:pPr>
            <a:r>
              <a:rPr lang="en-US" sz="6000" dirty="0">
                <a:solidFill>
                  <a:srgbClr val="222E34"/>
                </a:solidFill>
                <a:latin typeface="ITC Bauhaus Bold"/>
              </a:rPr>
              <a:t>WORKING PROCEDURE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C0CAD-89B1-8C1B-FECD-D661A868006B}"/>
              </a:ext>
            </a:extLst>
          </p:cNvPr>
          <p:cNvSpPr txBox="1"/>
          <p:nvPr/>
        </p:nvSpPr>
        <p:spPr>
          <a:xfrm>
            <a:off x="4357258" y="1692405"/>
            <a:ext cx="413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Power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D169CD-9661-F024-F210-58F9D6BB859B}"/>
              </a:ext>
            </a:extLst>
          </p:cNvPr>
          <p:cNvSpPr/>
          <p:nvPr/>
        </p:nvSpPr>
        <p:spPr>
          <a:xfrm>
            <a:off x="1067963" y="1967611"/>
            <a:ext cx="1664020" cy="827996"/>
          </a:xfrm>
          <a:prstGeom prst="roundRect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796F0C7-8532-0E7B-1197-1C7E0938CBA2}"/>
              </a:ext>
            </a:extLst>
          </p:cNvPr>
          <p:cNvSpPr/>
          <p:nvPr/>
        </p:nvSpPr>
        <p:spPr>
          <a:xfrm>
            <a:off x="3719962" y="8559040"/>
            <a:ext cx="4911587" cy="634490"/>
          </a:xfrm>
          <a:prstGeom prst="parallelogram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055F6D-EF45-E02E-58A1-70E79FD08F21}"/>
              </a:ext>
            </a:extLst>
          </p:cNvPr>
          <p:cNvCxnSpPr>
            <a:cxnSpLocks/>
          </p:cNvCxnSpPr>
          <p:nvPr/>
        </p:nvCxnSpPr>
        <p:spPr>
          <a:xfrm>
            <a:off x="6621507" y="2261922"/>
            <a:ext cx="0" cy="51208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F0DAA9-3B6B-B7D1-6893-3DCB78B99973}"/>
              </a:ext>
            </a:extLst>
          </p:cNvPr>
          <p:cNvCxnSpPr>
            <a:cxnSpLocks/>
          </p:cNvCxnSpPr>
          <p:nvPr/>
        </p:nvCxnSpPr>
        <p:spPr>
          <a:xfrm>
            <a:off x="6611970" y="3408503"/>
            <a:ext cx="0" cy="5055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E4190E-DFEB-9002-8F21-932E8A55743F}"/>
              </a:ext>
            </a:extLst>
          </p:cNvPr>
          <p:cNvSpPr/>
          <p:nvPr/>
        </p:nvSpPr>
        <p:spPr>
          <a:xfrm>
            <a:off x="3052633" y="2163163"/>
            <a:ext cx="1311965" cy="634500"/>
          </a:xfrm>
          <a:prstGeom prst="rightArrow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3591101-79A9-8809-53C7-FFDC973FD0F8}"/>
              </a:ext>
            </a:extLst>
          </p:cNvPr>
          <p:cNvSpPr/>
          <p:nvPr/>
        </p:nvSpPr>
        <p:spPr>
          <a:xfrm>
            <a:off x="5847722" y="3842201"/>
            <a:ext cx="1528584" cy="670405"/>
          </a:xfrm>
          <a:prstGeom prst="hexagon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014EAB-530E-2D19-922B-F801E9C0787C}"/>
              </a:ext>
            </a:extLst>
          </p:cNvPr>
          <p:cNvCxnSpPr>
            <a:cxnSpLocks/>
          </p:cNvCxnSpPr>
          <p:nvPr/>
        </p:nvCxnSpPr>
        <p:spPr>
          <a:xfrm flipH="1">
            <a:off x="6608806" y="4524575"/>
            <a:ext cx="3164" cy="520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CEDC2D-852F-378D-8538-0D36594C4EF0}"/>
              </a:ext>
            </a:extLst>
          </p:cNvPr>
          <p:cNvGrpSpPr/>
          <p:nvPr/>
        </p:nvGrpSpPr>
        <p:grpSpPr>
          <a:xfrm>
            <a:off x="2790719" y="5039364"/>
            <a:ext cx="7410049" cy="3016867"/>
            <a:chOff x="2386011" y="3395662"/>
            <a:chExt cx="5541171" cy="2400300"/>
          </a:xfrm>
          <a:solidFill>
            <a:srgbClr val="182A40"/>
          </a:solidFill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E3C596-80C9-2E49-8793-E413E3A8A332}"/>
                </a:ext>
              </a:extLst>
            </p:cNvPr>
            <p:cNvGrpSpPr/>
            <p:nvPr/>
          </p:nvGrpSpPr>
          <p:grpSpPr>
            <a:xfrm>
              <a:off x="2386011" y="3400425"/>
              <a:ext cx="5529264" cy="2271713"/>
              <a:chOff x="2386011" y="3629025"/>
              <a:chExt cx="5529264" cy="2271713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E2CC2D5-26C5-768E-03BC-361E9D862370}"/>
                  </a:ext>
                </a:extLst>
              </p:cNvPr>
              <p:cNvSpPr/>
              <p:nvPr/>
            </p:nvSpPr>
            <p:spPr>
              <a:xfrm>
                <a:off x="2571750" y="3762375"/>
                <a:ext cx="2590800" cy="109537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971658-8AC8-07B5-5B1A-3B4BDCAADCF0}"/>
                  </a:ext>
                </a:extLst>
              </p:cNvPr>
              <p:cNvSpPr/>
              <p:nvPr/>
            </p:nvSpPr>
            <p:spPr>
              <a:xfrm>
                <a:off x="5295900" y="3752851"/>
                <a:ext cx="2419350" cy="110489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F4B6068-E4D3-8C04-29D0-5AC619C081F3}"/>
                  </a:ext>
                </a:extLst>
              </p:cNvPr>
              <p:cNvSpPr/>
              <p:nvPr/>
            </p:nvSpPr>
            <p:spPr>
              <a:xfrm>
                <a:off x="3481393" y="4943476"/>
                <a:ext cx="3521839" cy="95726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27A0A28-3205-D1AD-9E08-02ABCA3E5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6011" y="3629025"/>
                <a:ext cx="5529264" cy="0"/>
              </a:xfrm>
              <a:prstGeom prst="straightConnector1">
                <a:avLst/>
              </a:prstGeom>
              <a:grpFill/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9D633E5-EF88-1A4C-27B3-57654886A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918" y="5795962"/>
              <a:ext cx="5529264" cy="0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342E74F-EED4-73DC-6231-EEFB05305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6011" y="3395662"/>
              <a:ext cx="0" cy="2400300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B16C16-2596-782A-C577-7BFCECDDDDDD}"/>
                </a:ext>
              </a:extLst>
            </p:cNvPr>
            <p:cNvCxnSpPr/>
            <p:nvPr/>
          </p:nvCxnSpPr>
          <p:spPr>
            <a:xfrm>
              <a:off x="7915275" y="3395662"/>
              <a:ext cx="0" cy="2400300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19AAB2-28F6-0A2C-A043-44CD25F3D92C}"/>
              </a:ext>
            </a:extLst>
          </p:cNvPr>
          <p:cNvCxnSpPr>
            <a:cxnSpLocks/>
          </p:cNvCxnSpPr>
          <p:nvPr/>
        </p:nvCxnSpPr>
        <p:spPr>
          <a:xfrm>
            <a:off x="6439995" y="8056231"/>
            <a:ext cx="0" cy="5028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A30B0E-00F6-DA1F-2E4F-2B02BB288452}"/>
              </a:ext>
            </a:extLst>
          </p:cNvPr>
          <p:cNvSpPr txBox="1"/>
          <p:nvPr/>
        </p:nvSpPr>
        <p:spPr>
          <a:xfrm>
            <a:off x="1002433" y="2140043"/>
            <a:ext cx="1687734" cy="65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8DB930-EA79-E5E3-9165-26C53B3D1B89}"/>
              </a:ext>
            </a:extLst>
          </p:cNvPr>
          <p:cNvCxnSpPr>
            <a:cxnSpLocks/>
            <a:stCxn id="7" idx="5"/>
          </p:cNvCxnSpPr>
          <p:nvPr/>
        </p:nvCxnSpPr>
        <p:spPr>
          <a:xfrm flipH="1" flipV="1">
            <a:off x="2166584" y="8822419"/>
            <a:ext cx="1632689" cy="538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2D4EC-7E26-9575-8CAF-F8AA4734C967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166584" y="4177403"/>
            <a:ext cx="3681138" cy="1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54FCFE-4E1E-57B1-1B19-ADBE331F465A}"/>
              </a:ext>
            </a:extLst>
          </p:cNvPr>
          <p:cNvCxnSpPr>
            <a:cxnSpLocks/>
          </p:cNvCxnSpPr>
          <p:nvPr/>
        </p:nvCxnSpPr>
        <p:spPr>
          <a:xfrm>
            <a:off x="2166584" y="4177403"/>
            <a:ext cx="0" cy="46680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667DB8-B91C-FF8C-03A0-94E0425DE089}"/>
              </a:ext>
            </a:extLst>
          </p:cNvPr>
          <p:cNvCxnSpPr>
            <a:cxnSpLocks/>
          </p:cNvCxnSpPr>
          <p:nvPr/>
        </p:nvCxnSpPr>
        <p:spPr>
          <a:xfrm>
            <a:off x="6293537" y="9193530"/>
            <a:ext cx="0" cy="371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41E7F9F5-2553-6C20-1317-60ABA24EB50F}"/>
              </a:ext>
            </a:extLst>
          </p:cNvPr>
          <p:cNvSpPr/>
          <p:nvPr/>
        </p:nvSpPr>
        <p:spPr>
          <a:xfrm>
            <a:off x="4364600" y="9528750"/>
            <a:ext cx="3559340" cy="742243"/>
          </a:xfrm>
          <a:prstGeom prst="flowChartPreparation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2DA61E-9ADC-1EB4-B8BB-46CABF3D8EC0}"/>
              </a:ext>
            </a:extLst>
          </p:cNvPr>
          <p:cNvSpPr/>
          <p:nvPr/>
        </p:nvSpPr>
        <p:spPr>
          <a:xfrm>
            <a:off x="9611671" y="8414504"/>
            <a:ext cx="2280006" cy="861962"/>
          </a:xfrm>
          <a:prstGeom prst="ellipse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38785D-6BB1-8E87-A707-704D82C43D77}"/>
              </a:ext>
            </a:extLst>
          </p:cNvPr>
          <p:cNvSpPr/>
          <p:nvPr/>
        </p:nvSpPr>
        <p:spPr>
          <a:xfrm>
            <a:off x="12917046" y="6589699"/>
            <a:ext cx="3821249" cy="861962"/>
          </a:xfrm>
          <a:prstGeom prst="roundRect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8975D7-86BB-4504-6D60-6FDB73F16651}"/>
              </a:ext>
            </a:extLst>
          </p:cNvPr>
          <p:cNvSpPr/>
          <p:nvPr/>
        </p:nvSpPr>
        <p:spPr>
          <a:xfrm>
            <a:off x="12716441" y="4723624"/>
            <a:ext cx="3821249" cy="1167237"/>
          </a:xfrm>
          <a:prstGeom prst="roundRect">
            <a:avLst/>
          </a:prstGeom>
          <a:solidFill>
            <a:srgbClr val="182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03091E-242F-235A-66AF-0CE08B6F3982}"/>
              </a:ext>
            </a:extLst>
          </p:cNvPr>
          <p:cNvCxnSpPr>
            <a:cxnSpLocks/>
            <a:stCxn id="7" idx="2"/>
            <a:endCxn id="22" idx="2"/>
          </p:cNvCxnSpPr>
          <p:nvPr/>
        </p:nvCxnSpPr>
        <p:spPr>
          <a:xfrm flipV="1">
            <a:off x="8552238" y="8845485"/>
            <a:ext cx="1059433" cy="3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F0CDC4-9B70-72C6-A574-BF84EE98B319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11891677" y="8831393"/>
            <a:ext cx="1063553" cy="14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30AE79-B21A-3EF6-A775-61463B1D2F2D}"/>
              </a:ext>
            </a:extLst>
          </p:cNvPr>
          <p:cNvCxnSpPr>
            <a:endCxn id="23" idx="2"/>
          </p:cNvCxnSpPr>
          <p:nvPr/>
        </p:nvCxnSpPr>
        <p:spPr>
          <a:xfrm flipV="1">
            <a:off x="14827670" y="7451661"/>
            <a:ext cx="1" cy="855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AB0E24-CA1A-2224-07CA-16EBC69D0C6A}"/>
              </a:ext>
            </a:extLst>
          </p:cNvPr>
          <p:cNvCxnSpPr>
            <a:cxnSpLocks/>
          </p:cNvCxnSpPr>
          <p:nvPr/>
        </p:nvCxnSpPr>
        <p:spPr>
          <a:xfrm flipV="1">
            <a:off x="14811735" y="5890861"/>
            <a:ext cx="15935" cy="698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E058E9-883A-EACA-EA4F-5317C15FEA56}"/>
              </a:ext>
            </a:extLst>
          </p:cNvPr>
          <p:cNvSpPr txBox="1"/>
          <p:nvPr/>
        </p:nvSpPr>
        <p:spPr>
          <a:xfrm>
            <a:off x="4605309" y="2832459"/>
            <a:ext cx="4263283" cy="523220"/>
          </a:xfrm>
          <a:prstGeom prst="rect">
            <a:avLst/>
          </a:prstGeom>
          <a:solidFill>
            <a:srgbClr val="182A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ESP32 module Pin setup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11683-FAF8-E79B-B7EA-7022375FA3FD}"/>
              </a:ext>
            </a:extLst>
          </p:cNvPr>
          <p:cNvSpPr txBox="1"/>
          <p:nvPr/>
        </p:nvSpPr>
        <p:spPr>
          <a:xfrm>
            <a:off x="5987837" y="3872696"/>
            <a:ext cx="121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456795-F843-8DC3-3449-5A88370C9033}"/>
              </a:ext>
            </a:extLst>
          </p:cNvPr>
          <p:cNvSpPr txBox="1"/>
          <p:nvPr/>
        </p:nvSpPr>
        <p:spPr>
          <a:xfrm>
            <a:off x="3052633" y="5188786"/>
            <a:ext cx="3387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Read ‘Analog’ Data from AD8232 sensor(ECG) &amp; convert them into digital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AAEE2A-D917-CB3B-D670-ADE137AD530E}"/>
              </a:ext>
            </a:extLst>
          </p:cNvPr>
          <p:cNvSpPr txBox="1"/>
          <p:nvPr/>
        </p:nvSpPr>
        <p:spPr>
          <a:xfrm>
            <a:off x="6682031" y="5153098"/>
            <a:ext cx="31938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Read ‘Analog’ Data from heart rate pulse sensor(BPM) &amp; convert them into digital data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2002C1-CD6C-47B3-4A44-BE37F46126F2}"/>
              </a:ext>
            </a:extLst>
          </p:cNvPr>
          <p:cNvSpPr txBox="1"/>
          <p:nvPr/>
        </p:nvSpPr>
        <p:spPr>
          <a:xfrm>
            <a:off x="4362766" y="6726434"/>
            <a:ext cx="47096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Read ‘Analog’ Data from Accelerometer sensor(motion in X, Y, Z plane) &amp; convert them into digital data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799EB8-E7BB-0E2A-F565-FC2EF6D779FA}"/>
              </a:ext>
            </a:extLst>
          </p:cNvPr>
          <p:cNvSpPr txBox="1"/>
          <p:nvPr/>
        </p:nvSpPr>
        <p:spPr>
          <a:xfrm>
            <a:off x="3797009" y="8506033"/>
            <a:ext cx="50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Receive &amp; merge data from all sensor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19139-BD37-5376-7795-B019519DFE61}"/>
              </a:ext>
            </a:extLst>
          </p:cNvPr>
          <p:cNvSpPr txBox="1"/>
          <p:nvPr/>
        </p:nvSpPr>
        <p:spPr>
          <a:xfrm>
            <a:off x="5038898" y="9564575"/>
            <a:ext cx="28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Storing data for further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1DDB49-DE51-4A22-F644-6C13921D03D4}"/>
              </a:ext>
            </a:extLst>
          </p:cNvPr>
          <p:cNvSpPr txBox="1"/>
          <p:nvPr/>
        </p:nvSpPr>
        <p:spPr>
          <a:xfrm>
            <a:off x="9875923" y="8516675"/>
            <a:ext cx="232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WIFI 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13AFBF-D2E7-7A03-86CF-A7FEE1FAB429}"/>
              </a:ext>
            </a:extLst>
          </p:cNvPr>
          <p:cNvSpPr txBox="1"/>
          <p:nvPr/>
        </p:nvSpPr>
        <p:spPr>
          <a:xfrm>
            <a:off x="13522101" y="8454707"/>
            <a:ext cx="28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Showing real time data in ‘blynk App’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F8625A-2012-F075-8BF1-914A8A0031CC}"/>
              </a:ext>
            </a:extLst>
          </p:cNvPr>
          <p:cNvSpPr txBox="1"/>
          <p:nvPr/>
        </p:nvSpPr>
        <p:spPr>
          <a:xfrm>
            <a:off x="13178180" y="6658123"/>
            <a:ext cx="28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Recognition Apnea conditions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1903F-E389-3FC4-D568-8A3CD0D8F590}"/>
              </a:ext>
            </a:extLst>
          </p:cNvPr>
          <p:cNvSpPr txBox="1"/>
          <p:nvPr/>
        </p:nvSpPr>
        <p:spPr>
          <a:xfrm>
            <a:off x="12917045" y="4901064"/>
            <a:ext cx="3620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Sending app notification and Email to alert apnea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514</Words>
  <Application>Microsoft Office PowerPoint</Application>
  <PresentationFormat>Custom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ITC Bauhaus Bold</vt:lpstr>
      <vt:lpstr>Montserrat Bold</vt:lpstr>
      <vt:lpstr>Canva Sans 1</vt:lpstr>
      <vt:lpstr>Belleza</vt:lpstr>
      <vt:lpstr>DM Sans</vt:lpstr>
      <vt:lpstr>Canva Sans 1 Bold</vt:lpstr>
      <vt:lpstr>ITC Bauhaus Medium</vt:lpstr>
      <vt:lpstr>Codec Pro ExtraBold</vt:lpstr>
      <vt:lpstr>Codec Pro Bold</vt:lpstr>
      <vt:lpstr>Arial</vt:lpstr>
      <vt:lpstr>Calibri</vt:lpstr>
      <vt:lpstr>Open Sauce</vt:lpstr>
      <vt:lpstr>DM Sans Bold</vt:lpstr>
      <vt:lpstr>The Youngest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MONITORING</dc:title>
  <dc:creator>Reyana</dc:creator>
  <cp:lastModifiedBy>hp</cp:lastModifiedBy>
  <cp:revision>8</cp:revision>
  <dcterms:created xsi:type="dcterms:W3CDTF">2006-08-16T00:00:00Z</dcterms:created>
  <dcterms:modified xsi:type="dcterms:W3CDTF">2024-01-29T13:48:45Z</dcterms:modified>
  <dc:identifier>DAF66dG3dRI</dc:identifier>
</cp:coreProperties>
</file>